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446" r:id="rId3"/>
    <p:sldId id="326" r:id="rId4"/>
    <p:sldId id="322" r:id="rId5"/>
    <p:sldId id="324" r:id="rId6"/>
    <p:sldId id="325" r:id="rId7"/>
    <p:sldId id="332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DA5044"/>
    <a:srgbClr val="5DAE5D"/>
    <a:srgbClr val="FFFFFF"/>
    <a:srgbClr val="26A3FD"/>
    <a:srgbClr val="EFB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06" autoAdjust="0"/>
    <p:restoredTop sz="79375"/>
  </p:normalViewPr>
  <p:slideViewPr>
    <p:cSldViewPr snapToGrid="0">
      <p:cViewPr>
        <p:scale>
          <a:sx n="75" d="100"/>
          <a:sy n="75" d="100"/>
        </p:scale>
        <p:origin x="773" y="3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9B1F4-EEA9-4018-8F5F-08F73524708A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A74D1-A5EB-4EC9-A9D7-B3305B4012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77D62-C7E1-49A1-AD3B-4ED32F192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A5E36C-54CF-43CF-A024-2E5E39B2A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AB6E0-5CA7-4496-8D30-CCE00C5F1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75DF8-C4C8-441F-8C74-EB7D500FB072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181BD-1AFE-4157-A1F3-65C4C392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E33239-CA9F-45C6-B1E7-7F47E23E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86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A32D7-963D-4E80-9C6E-5FBC600D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702CA7-19D3-454C-B1C4-406783722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14A89-EEEE-473C-BC2C-B0DF6E78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CD163-1D70-41AC-BE0F-A64D21505258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3BBC52-AE2E-4F9F-9BC2-3D07A755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B81F96-EB5A-47EB-8253-A60D469D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01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294870-8ACB-414E-9427-2526AD34A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53E106-7E54-4AC3-9C88-74554561B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594D54-1484-4489-BDDF-AD3695F5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09C88-76FA-4522-88F2-75762926AA53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A40D8-B1FD-4F93-80FC-007B1421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E5055-CCC2-46A7-9B3E-92908DDF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70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0571F-BDBD-4362-B9BD-D8F40BDC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1932E-03DC-4986-88B2-46D66E1F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806CF-DC57-47A2-B06C-03169E2A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3A259-46E5-44C2-BD4E-2AF43E3D1F6C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8131F-7762-4F55-BC45-FB0C27F8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2335CA-F6A8-4118-9DA9-8D8F9243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1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0E89B-D1B3-4374-B788-98E07CC9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D0488-BC6D-4947-9F9D-9B5F6D374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5D267-3490-4454-9DE3-7A18AC63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1BA-A645-4689-AB0D-94A635BCF506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599E4-69D7-42B8-B994-D370C39D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AD3A9-8394-402D-A5F7-7F9D3B25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90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B779D-686A-4A02-8C2F-E4C3AF63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A466D-BDF4-4338-B75B-044111EF1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1F01F2-F5D6-4092-BF3C-F21954708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DFA002-FCB1-4F8A-9412-E92EFF05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9D75-9FA5-430F-8BAD-BF79EAE5BD64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A952D1-8044-430D-B741-9F46B768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227BAB-C301-4173-B4A4-421BEC4A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19840-89B5-4C67-A759-F48554F18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4EE327-21EA-4932-9BFC-CBCC4B4A1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44940C-724C-446B-AA3D-6040E3E1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94BEA7-2D6C-41F8-BF6C-6DE1CB792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0798DC-4FDC-4B3B-857E-7BB1E58DA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37A614-48ED-4C44-AD12-7AB525EC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AFDE-694F-452B-B5DF-1A440788F1FE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A5A858-D22E-4539-91F2-1E26E04A3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0BEFA4-BDCC-417E-992A-31BC8F7E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6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9113A-24F0-46F0-98BD-EFF9A300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D6FADE-BB11-406B-86E2-2952F7A6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9338-F406-4683-93A2-1E42BF902974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FFA509-2886-4037-AFDB-89DB6DB03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795560-A3DF-4AFB-9E2A-9BBFFBE6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60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133583-3726-4040-B10E-804F7976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D762B-D3EE-4B0B-AD43-09C86615DC48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251C27-DDCC-4C9E-B5BD-8636236A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D75FEB-3D1F-49A2-9F4F-F512127D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6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1DCF-A0FA-4F32-A6F5-618B9B85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A326F-70F8-4BDF-818E-FE6D6D2B4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A0800D-A311-4FD1-A71D-A5ED2BB15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AD98CC-E8CB-48F9-9021-CB4A27F96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03C7E-A71A-47C8-A7DE-C07896BED300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C22AD-1BA0-44E4-BDC1-A6D4D721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56251-EA86-4CAA-82E8-A0CEEF2D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016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EF1F2-6C47-4DB4-9B8C-5D269637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5F7269-91D1-47AF-9269-A013985F8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597E23-8DBB-4F61-A0A0-62EE864C4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F6967-F645-4F7D-8C98-85A10CCD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860F-E570-47DC-A706-E5448EE4CA48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23DD5-DE6F-48AB-8784-94A1C28D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1D77DE-1C34-4D13-83E6-5BB8F1E6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6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3204AA-65FD-4EFE-8F25-FB78FF75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97E509-A549-4947-9CD5-6EF5B2AA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A0D589-82D8-481B-B653-49AE7598C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55DDD-4887-4D70-85F6-CA1D5C60E73E}" type="datetime1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B03E9-DE45-47FE-8C02-0D6C5728B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9D180-A33D-4FB4-9849-D94F36054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6131F-89BE-4ED4-8BFF-EA714A6AA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1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9.png"/><Relationship Id="rId3" Type="http://schemas.openxmlformats.org/officeDocument/2006/relationships/image" Target="../media/image150.pn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7.png"/><Relationship Id="rId5" Type="http://schemas.openxmlformats.org/officeDocument/2006/relationships/image" Target="../media/image180.png"/><Relationship Id="rId10" Type="http://schemas.openxmlformats.org/officeDocument/2006/relationships/image" Target="../media/image24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3.png"/><Relationship Id="rId3" Type="http://schemas.openxmlformats.org/officeDocument/2006/relationships/image" Target="../media/image150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1.png"/><Relationship Id="rId5" Type="http://schemas.openxmlformats.org/officeDocument/2006/relationships/image" Target="../media/image180.png"/><Relationship Id="rId10" Type="http://schemas.openxmlformats.org/officeDocument/2006/relationships/image" Target="../media/image24.png"/><Relationship Id="rId4" Type="http://schemas.openxmlformats.org/officeDocument/2006/relationships/image" Target="../media/image140.png"/><Relationship Id="rId9" Type="http://schemas.openxmlformats.org/officeDocument/2006/relationships/image" Target="../media/image31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7.png"/><Relationship Id="rId3" Type="http://schemas.openxmlformats.org/officeDocument/2006/relationships/image" Target="../media/image150.pn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5.png"/><Relationship Id="rId5" Type="http://schemas.openxmlformats.org/officeDocument/2006/relationships/image" Target="../media/image180.png"/><Relationship Id="rId10" Type="http://schemas.openxmlformats.org/officeDocument/2006/relationships/image" Target="../media/image36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41.png"/><Relationship Id="rId5" Type="http://schemas.openxmlformats.org/officeDocument/2006/relationships/image" Target="../media/image180.png"/><Relationship Id="rId10" Type="http://schemas.openxmlformats.org/officeDocument/2006/relationships/image" Target="../media/image24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46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8.png"/><Relationship Id="rId5" Type="http://schemas.openxmlformats.org/officeDocument/2006/relationships/image" Target="../media/image180.png"/><Relationship Id="rId15" Type="http://schemas.openxmlformats.org/officeDocument/2006/relationships/image" Target="../media/image47.png"/><Relationship Id="rId10" Type="http://schemas.openxmlformats.org/officeDocument/2006/relationships/image" Target="../media/image24.png"/><Relationship Id="rId4" Type="http://schemas.openxmlformats.org/officeDocument/2006/relationships/image" Target="../media/image140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50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25517" y="1669003"/>
            <a:ext cx="9144000" cy="1904982"/>
          </a:xfrm>
        </p:spPr>
        <p:txBody>
          <a:bodyPr>
            <a:normAutofit/>
          </a:bodyPr>
          <a:lstStyle/>
          <a:p>
            <a:r>
              <a:rPr lang="en-US" altLang="ko-KR" sz="4800">
                <a:latin typeface="Gill Sans MT" panose="020B0502020104020203" pitchFamily="34" charset="0"/>
                <a:cs typeface="MV Boli" panose="02000500030200090000" pitchFamily="2" charset="0"/>
              </a:rPr>
              <a:t>Lecture</a:t>
            </a:r>
            <a:br>
              <a:rPr lang="en-US" altLang="ko-KR" sz="4800" dirty="0">
                <a:latin typeface="Gill Sans MT" panose="020B0502020104020203" pitchFamily="34" charset="0"/>
                <a:cs typeface="MV Boli" panose="02000500030200090000" pitchFamily="2" charset="0"/>
              </a:rPr>
            </a:br>
            <a:r>
              <a:rPr lang="en-US" altLang="ko-KR" sz="4800" dirty="0">
                <a:latin typeface="Gill Sans MT" panose="020B0502020104020203" pitchFamily="34" charset="0"/>
                <a:cs typeface="MV Boli" panose="02000500030200090000" pitchFamily="2" charset="0"/>
              </a:rPr>
              <a:t>Generative Adversarial Nets</a:t>
            </a:r>
            <a:endParaRPr lang="ko-KR" altLang="en-US" sz="4800" dirty="0">
              <a:latin typeface="Gill Sans MT" panose="020B05020201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328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01108" y="3436238"/>
            <a:ext cx="5548923" cy="24878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Probability Distribution in GAN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                        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blipFill>
                <a:blip r:embed="rId4"/>
                <a:stretch>
                  <a:fillRect l="-3846" r="-28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>
            <a:off x="4174856" y="5517150"/>
            <a:ext cx="3855720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V="1">
            <a:off x="4182476" y="3658241"/>
            <a:ext cx="0" cy="185891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66428" y="5531534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428" y="5531534"/>
                <a:ext cx="164148" cy="215444"/>
              </a:xfrm>
              <a:prstGeom prst="rect">
                <a:avLst/>
              </a:prstGeom>
              <a:blipFill>
                <a:blip r:embed="rId5"/>
                <a:stretch>
                  <a:fillRect l="-7407" r="-3704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blipFill>
                <a:blip r:embed="rId6"/>
                <a:stretch>
                  <a:fillRect l="-3390" r="-6780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021674" y="2781078"/>
                <a:ext cx="56515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/>
                  <a:t>는 실제 이미지들에 대한 확률밀도함수를 의미한다</a:t>
                </a:r>
                <a:r>
                  <a:rPr lang="en-US" altLang="ko-KR" sz="1600" dirty="0"/>
                  <a:t>.</a:t>
                </a:r>
              </a:p>
              <a:p>
                <a:pPr algn="ctr"/>
                <a:endParaRPr lang="ko-KR" altLang="en-US" sz="16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674" y="2781078"/>
                <a:ext cx="5651547" cy="584775"/>
              </a:xfrm>
              <a:prstGeom prst="rect">
                <a:avLst/>
              </a:prstGeom>
              <a:blipFill rotWithShape="0">
                <a:blip r:embed="rId7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자유형: 도형 17"/>
          <p:cNvSpPr/>
          <p:nvPr/>
        </p:nvSpPr>
        <p:spPr>
          <a:xfrm>
            <a:off x="4190097" y="3886580"/>
            <a:ext cx="3314700" cy="1616187"/>
          </a:xfrm>
          <a:custGeom>
            <a:avLst/>
            <a:gdLst>
              <a:gd name="connsiteX0" fmla="*/ 0 w 3314700"/>
              <a:gd name="connsiteY0" fmla="*/ 1616187 h 1616187"/>
              <a:gd name="connsiteX1" fmla="*/ 236220 w 3314700"/>
              <a:gd name="connsiteY1" fmla="*/ 1021827 h 1616187"/>
              <a:gd name="connsiteX2" fmla="*/ 449580 w 3314700"/>
              <a:gd name="connsiteY2" fmla="*/ 1501887 h 1616187"/>
              <a:gd name="connsiteX3" fmla="*/ 944880 w 3314700"/>
              <a:gd name="connsiteY3" fmla="*/ 663687 h 1616187"/>
              <a:gd name="connsiteX4" fmla="*/ 1226820 w 3314700"/>
              <a:gd name="connsiteY4" fmla="*/ 991347 h 1616187"/>
              <a:gd name="connsiteX5" fmla="*/ 1501140 w 3314700"/>
              <a:gd name="connsiteY5" fmla="*/ 747 h 1616187"/>
              <a:gd name="connsiteX6" fmla="*/ 1836420 w 3314700"/>
              <a:gd name="connsiteY6" fmla="*/ 1174227 h 1616187"/>
              <a:gd name="connsiteX7" fmla="*/ 3314700 w 3314700"/>
              <a:gd name="connsiteY7" fmla="*/ 1585707 h 16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4700" h="1616187">
                <a:moveTo>
                  <a:pt x="0" y="1616187"/>
                </a:moveTo>
                <a:cubicBezTo>
                  <a:pt x="80645" y="1328532"/>
                  <a:pt x="161290" y="1040877"/>
                  <a:pt x="236220" y="1021827"/>
                </a:cubicBezTo>
                <a:cubicBezTo>
                  <a:pt x="311150" y="1002777"/>
                  <a:pt x="331470" y="1561577"/>
                  <a:pt x="449580" y="1501887"/>
                </a:cubicBezTo>
                <a:cubicBezTo>
                  <a:pt x="567690" y="1442197"/>
                  <a:pt x="815340" y="748777"/>
                  <a:pt x="944880" y="663687"/>
                </a:cubicBezTo>
                <a:cubicBezTo>
                  <a:pt x="1074420" y="578597"/>
                  <a:pt x="1134110" y="1101837"/>
                  <a:pt x="1226820" y="991347"/>
                </a:cubicBezTo>
                <a:cubicBezTo>
                  <a:pt x="1319530" y="880857"/>
                  <a:pt x="1399540" y="-29733"/>
                  <a:pt x="1501140" y="747"/>
                </a:cubicBezTo>
                <a:cubicBezTo>
                  <a:pt x="1602740" y="31227"/>
                  <a:pt x="1534160" y="910067"/>
                  <a:pt x="1836420" y="1174227"/>
                </a:cubicBezTo>
                <a:cubicBezTo>
                  <a:pt x="2138680" y="1438387"/>
                  <a:pt x="2726690" y="1512047"/>
                  <a:pt x="3314700" y="158570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/>
          <p:cNvSpPr/>
          <p:nvPr/>
        </p:nvSpPr>
        <p:spPr>
          <a:xfrm>
            <a:off x="3727938" y="2265104"/>
            <a:ext cx="1555262" cy="565673"/>
          </a:xfrm>
          <a:custGeom>
            <a:avLst/>
            <a:gdLst>
              <a:gd name="connsiteX0" fmla="*/ 617415 w 617415"/>
              <a:gd name="connsiteY0" fmla="*/ 0 h 445477"/>
              <a:gd name="connsiteX1" fmla="*/ 429846 w 617415"/>
              <a:gd name="connsiteY1" fmla="*/ 226646 h 445477"/>
              <a:gd name="connsiteX2" fmla="*/ 101600 w 617415"/>
              <a:gd name="connsiteY2" fmla="*/ 281354 h 445477"/>
              <a:gd name="connsiteX3" fmla="*/ 0 w 617415"/>
              <a:gd name="connsiteY3" fmla="*/ 445477 h 44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415" h="445477">
                <a:moveTo>
                  <a:pt x="617415" y="0"/>
                </a:moveTo>
                <a:cubicBezTo>
                  <a:pt x="566615" y="89877"/>
                  <a:pt x="515815" y="179754"/>
                  <a:pt x="429846" y="226646"/>
                </a:cubicBezTo>
                <a:cubicBezTo>
                  <a:pt x="343877" y="273538"/>
                  <a:pt x="173241" y="244882"/>
                  <a:pt x="101600" y="281354"/>
                </a:cubicBezTo>
                <a:cubicBezTo>
                  <a:pt x="29959" y="317826"/>
                  <a:pt x="18236" y="415518"/>
                  <a:pt x="0" y="445477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22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Probability Distribution in GAN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                        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blipFill>
                <a:blip r:embed="rId4"/>
                <a:stretch>
                  <a:fillRect l="-3846" r="-28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>
            <a:off x="4174856" y="5517150"/>
            <a:ext cx="3855720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V="1">
            <a:off x="4182476" y="3658241"/>
            <a:ext cx="0" cy="185891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blipFill>
                <a:blip r:embed="rId5"/>
                <a:stretch>
                  <a:fillRect l="-7407" r="-3704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blipFill>
                <a:blip r:embed="rId6"/>
                <a:stretch>
                  <a:fillRect l="-3390" r="-6780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416839" y="2702221"/>
                <a:ext cx="4841326" cy="835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실</m:t>
                    </m:r>
                    <m:r>
                      <a:rPr lang="ko-KR" altLang="en-US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제</m:t>
                    </m:r>
                    <m:r>
                      <a:rPr lang="ko-KR" altLang="en-US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이미</m:t>
                    </m:r>
                    <m:r>
                      <a:rPr lang="ko-KR" altLang="en-US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지</m:t>
                    </m:r>
                    <m:r>
                      <a:rPr lang="ko-KR" altLang="en-US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중</m:t>
                    </m:r>
                    <m:r>
                      <a:rPr lang="ko-KR" altLang="en-US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안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</a:rPr>
                  <a:t>경을 낀 남성</a:t>
                </a:r>
                <a:r>
                  <a:rPr lang="ko-KR" altLang="en-US" sz="1600" dirty="0"/>
                  <a:t>이 나올 확률은 낮다</a:t>
                </a:r>
                <a:r>
                  <a:rPr lang="en-US" altLang="ko-KR" sz="160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안경을 낀 남성이 모여있는 부분</a:t>
                </a:r>
                <a:endParaRPr lang="en-US" altLang="ko-KR" sz="1600" dirty="0"/>
              </a:p>
              <a:p>
                <a:pPr algn="ctr"/>
                <a:endParaRPr lang="ko-KR" altLang="en-US" sz="16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839" y="2702221"/>
                <a:ext cx="4841326" cy="835678"/>
              </a:xfrm>
              <a:prstGeom prst="rect">
                <a:avLst/>
              </a:prstGeom>
              <a:blipFill rotWithShape="0">
                <a:blip r:embed="rId7"/>
                <a:stretch>
                  <a:fillRect t="-34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자유형: 도형 17"/>
          <p:cNvSpPr/>
          <p:nvPr/>
        </p:nvSpPr>
        <p:spPr>
          <a:xfrm>
            <a:off x="4190097" y="3886580"/>
            <a:ext cx="3314700" cy="1616187"/>
          </a:xfrm>
          <a:custGeom>
            <a:avLst/>
            <a:gdLst>
              <a:gd name="connsiteX0" fmla="*/ 0 w 3314700"/>
              <a:gd name="connsiteY0" fmla="*/ 1616187 h 1616187"/>
              <a:gd name="connsiteX1" fmla="*/ 236220 w 3314700"/>
              <a:gd name="connsiteY1" fmla="*/ 1021827 h 1616187"/>
              <a:gd name="connsiteX2" fmla="*/ 449580 w 3314700"/>
              <a:gd name="connsiteY2" fmla="*/ 1501887 h 1616187"/>
              <a:gd name="connsiteX3" fmla="*/ 944880 w 3314700"/>
              <a:gd name="connsiteY3" fmla="*/ 663687 h 1616187"/>
              <a:gd name="connsiteX4" fmla="*/ 1226820 w 3314700"/>
              <a:gd name="connsiteY4" fmla="*/ 991347 h 1616187"/>
              <a:gd name="connsiteX5" fmla="*/ 1501140 w 3314700"/>
              <a:gd name="connsiteY5" fmla="*/ 747 h 1616187"/>
              <a:gd name="connsiteX6" fmla="*/ 1836420 w 3314700"/>
              <a:gd name="connsiteY6" fmla="*/ 1174227 h 1616187"/>
              <a:gd name="connsiteX7" fmla="*/ 3314700 w 3314700"/>
              <a:gd name="connsiteY7" fmla="*/ 1585707 h 16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4700" h="1616187">
                <a:moveTo>
                  <a:pt x="0" y="1616187"/>
                </a:moveTo>
                <a:cubicBezTo>
                  <a:pt x="80645" y="1328532"/>
                  <a:pt x="161290" y="1040877"/>
                  <a:pt x="236220" y="1021827"/>
                </a:cubicBezTo>
                <a:cubicBezTo>
                  <a:pt x="311150" y="1002777"/>
                  <a:pt x="331470" y="1561577"/>
                  <a:pt x="449580" y="1501887"/>
                </a:cubicBezTo>
                <a:cubicBezTo>
                  <a:pt x="567690" y="1442197"/>
                  <a:pt x="815340" y="748777"/>
                  <a:pt x="944880" y="663687"/>
                </a:cubicBezTo>
                <a:cubicBezTo>
                  <a:pt x="1074420" y="578597"/>
                  <a:pt x="1134110" y="1101837"/>
                  <a:pt x="1226820" y="991347"/>
                </a:cubicBezTo>
                <a:cubicBezTo>
                  <a:pt x="1319530" y="880857"/>
                  <a:pt x="1399540" y="-29733"/>
                  <a:pt x="1501140" y="747"/>
                </a:cubicBezTo>
                <a:cubicBezTo>
                  <a:pt x="1602740" y="31227"/>
                  <a:pt x="1534160" y="910067"/>
                  <a:pt x="1836420" y="1174227"/>
                </a:cubicBezTo>
                <a:cubicBezTo>
                  <a:pt x="2138680" y="1438387"/>
                  <a:pt x="2726690" y="1512047"/>
                  <a:pt x="3314700" y="158570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blipFill>
                <a:blip r:embed="rId8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20" idx="0"/>
            <a:endCxn id="18" idx="1"/>
          </p:cNvCxnSpPr>
          <p:nvPr/>
        </p:nvCxnSpPr>
        <p:spPr>
          <a:xfrm flipV="1">
            <a:off x="4415250" y="4908407"/>
            <a:ext cx="11067" cy="608743"/>
          </a:xfrm>
          <a:prstGeom prst="line">
            <a:avLst/>
          </a:prstGeom>
          <a:ln w="19050">
            <a:solidFill>
              <a:srgbClr val="DA50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blipFill>
                <a:blip r:embed="rId9"/>
                <a:stretch>
                  <a:fillRect l="-7895" r="-263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21"/>
          <p:cNvCxnSpPr>
            <a:cxnSpLocks/>
          </p:cNvCxnSpPr>
          <p:nvPr/>
        </p:nvCxnSpPr>
        <p:spPr>
          <a:xfrm flipH="1" flipV="1">
            <a:off x="4190097" y="4908407"/>
            <a:ext cx="238588" cy="1"/>
          </a:xfrm>
          <a:prstGeom prst="line">
            <a:avLst/>
          </a:prstGeom>
          <a:ln w="19050">
            <a:solidFill>
              <a:srgbClr val="DA50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blipFill>
                <a:blip r:embed="rId10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/>
          <p:cNvSpPr/>
          <p:nvPr/>
        </p:nvSpPr>
        <p:spPr>
          <a:xfrm>
            <a:off x="3001108" y="3436238"/>
            <a:ext cx="5548923" cy="24878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2953" y="2451873"/>
            <a:ext cx="1327419" cy="182294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9800" y="3466409"/>
            <a:ext cx="1244591" cy="183028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56259" y="3988557"/>
            <a:ext cx="1388346" cy="1744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903187" y="5531534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187" y="5531534"/>
                <a:ext cx="235577" cy="215444"/>
              </a:xfrm>
              <a:prstGeom prst="rect">
                <a:avLst/>
              </a:prstGeom>
              <a:blipFill>
                <a:blip r:embed="rId14"/>
                <a:stretch>
                  <a:fillRect l="-5128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텍스트 상자 1"/>
          <p:cNvSpPr txBox="1"/>
          <p:nvPr/>
        </p:nvSpPr>
        <p:spPr>
          <a:xfrm>
            <a:off x="837120" y="4058383"/>
            <a:ext cx="2190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실제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p</a:t>
            </a:r>
            <a:r>
              <a:rPr kumimoji="1" lang="ko-KR" altLang="en-US" dirty="0"/>
              <a:t>는 확률데이터</a:t>
            </a:r>
          </a:p>
        </p:txBody>
      </p:sp>
    </p:spTree>
    <p:extLst>
      <p:ext uri="{BB962C8B-B14F-4D97-AF65-F5344CB8AC3E}">
        <p14:creationId xmlns:p14="http://schemas.microsoft.com/office/powerpoint/2010/main" val="2377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Probability Distribution in GAN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                        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blipFill>
                <a:blip r:embed="rId4"/>
                <a:stretch>
                  <a:fillRect l="-3846" r="-28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>
            <a:off x="4174856" y="5517150"/>
            <a:ext cx="3855720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V="1">
            <a:off x="4182476" y="3658241"/>
            <a:ext cx="0" cy="185891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blipFill>
                <a:blip r:embed="rId5"/>
                <a:stretch>
                  <a:fillRect l="-7407" r="-3704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blipFill>
                <a:blip r:embed="rId6"/>
                <a:stretch>
                  <a:fillRect l="-3390" r="-6780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568714" y="2593100"/>
                <a:ext cx="4557466" cy="837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C00000"/>
                    </a:solidFill>
                  </a:rPr>
                  <a:t>실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제</m:t>
                    </m:r>
                    <m:r>
                      <a:rPr lang="ko-KR" altLang="en-US" sz="16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이미</m:t>
                    </m:r>
                    <m:r>
                      <a:rPr lang="ko-KR" altLang="en-US" sz="16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지</m:t>
                    </m:r>
                    <m:r>
                      <a:rPr lang="ko-KR" altLang="en-US" sz="16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중</m:t>
                    </m:r>
                    <m:r>
                      <a:rPr lang="ko-KR" altLang="en-US" sz="160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흑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</a:rPr>
                  <a:t>발의</a:t>
                </a:r>
                <a:r>
                  <a:rPr lang="ko-KR" altLang="en-US" sz="1600" dirty="0"/>
                  <a:t>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여성</a:t>
                </a:r>
                <a:r>
                  <a:rPr lang="ko-KR" altLang="en-US" sz="1600" dirty="0"/>
                  <a:t>이 나올 확률은 높다</a:t>
                </a:r>
                <a:r>
                  <a:rPr lang="en-US" altLang="ko-KR" sz="160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흑발의 여성이 모여있는 부분</a:t>
                </a:r>
              </a:p>
              <a:p>
                <a:pPr algn="ctr"/>
                <a:endParaRPr lang="ko-KR" altLang="en-US" sz="16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714" y="2593100"/>
                <a:ext cx="4557466" cy="837986"/>
              </a:xfrm>
              <a:prstGeom prst="rect">
                <a:avLst/>
              </a:prstGeom>
              <a:blipFill rotWithShape="0">
                <a:blip r:embed="rId7"/>
                <a:stretch>
                  <a:fillRect l="-267" t="-33333" r="-1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자유형: 도형 17"/>
          <p:cNvSpPr/>
          <p:nvPr/>
        </p:nvSpPr>
        <p:spPr>
          <a:xfrm>
            <a:off x="4190097" y="3886580"/>
            <a:ext cx="3314700" cy="1616187"/>
          </a:xfrm>
          <a:custGeom>
            <a:avLst/>
            <a:gdLst>
              <a:gd name="connsiteX0" fmla="*/ 0 w 3314700"/>
              <a:gd name="connsiteY0" fmla="*/ 1616187 h 1616187"/>
              <a:gd name="connsiteX1" fmla="*/ 236220 w 3314700"/>
              <a:gd name="connsiteY1" fmla="*/ 1021827 h 1616187"/>
              <a:gd name="connsiteX2" fmla="*/ 449580 w 3314700"/>
              <a:gd name="connsiteY2" fmla="*/ 1501887 h 1616187"/>
              <a:gd name="connsiteX3" fmla="*/ 944880 w 3314700"/>
              <a:gd name="connsiteY3" fmla="*/ 663687 h 1616187"/>
              <a:gd name="connsiteX4" fmla="*/ 1226820 w 3314700"/>
              <a:gd name="connsiteY4" fmla="*/ 991347 h 1616187"/>
              <a:gd name="connsiteX5" fmla="*/ 1501140 w 3314700"/>
              <a:gd name="connsiteY5" fmla="*/ 747 h 1616187"/>
              <a:gd name="connsiteX6" fmla="*/ 1836420 w 3314700"/>
              <a:gd name="connsiteY6" fmla="*/ 1174227 h 1616187"/>
              <a:gd name="connsiteX7" fmla="*/ 3314700 w 3314700"/>
              <a:gd name="connsiteY7" fmla="*/ 1585707 h 16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4700" h="1616187">
                <a:moveTo>
                  <a:pt x="0" y="1616187"/>
                </a:moveTo>
                <a:cubicBezTo>
                  <a:pt x="80645" y="1328532"/>
                  <a:pt x="161290" y="1040877"/>
                  <a:pt x="236220" y="1021827"/>
                </a:cubicBezTo>
                <a:cubicBezTo>
                  <a:pt x="311150" y="1002777"/>
                  <a:pt x="331470" y="1561577"/>
                  <a:pt x="449580" y="1501887"/>
                </a:cubicBezTo>
                <a:cubicBezTo>
                  <a:pt x="567690" y="1442197"/>
                  <a:pt x="815340" y="748777"/>
                  <a:pt x="944880" y="663687"/>
                </a:cubicBezTo>
                <a:cubicBezTo>
                  <a:pt x="1074420" y="578597"/>
                  <a:pt x="1134110" y="1101837"/>
                  <a:pt x="1226820" y="991347"/>
                </a:cubicBezTo>
                <a:cubicBezTo>
                  <a:pt x="1319530" y="880857"/>
                  <a:pt x="1399540" y="-29733"/>
                  <a:pt x="1501140" y="747"/>
                </a:cubicBezTo>
                <a:cubicBezTo>
                  <a:pt x="1602740" y="31227"/>
                  <a:pt x="1534160" y="910067"/>
                  <a:pt x="1836420" y="1174227"/>
                </a:cubicBezTo>
                <a:cubicBezTo>
                  <a:pt x="2138680" y="1438387"/>
                  <a:pt x="2726690" y="1512047"/>
                  <a:pt x="3314700" y="158570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blipFill>
                <a:blip r:embed="rId8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blipFill>
                <a:blip r:embed="rId9"/>
                <a:stretch>
                  <a:fillRect l="-7895" r="-263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21"/>
          <p:cNvCxnSpPr>
            <a:cxnSpLocks/>
            <a:stCxn id="21" idx="0"/>
            <a:endCxn id="18" idx="3"/>
          </p:cNvCxnSpPr>
          <p:nvPr/>
        </p:nvCxnSpPr>
        <p:spPr>
          <a:xfrm flipH="1" flipV="1">
            <a:off x="5134977" y="4550267"/>
            <a:ext cx="4733" cy="966883"/>
          </a:xfrm>
          <a:prstGeom prst="line">
            <a:avLst/>
          </a:prstGeom>
          <a:ln w="19050">
            <a:solidFill>
              <a:srgbClr val="DA50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blipFill>
                <a:blip r:embed="rId10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연결선 27"/>
          <p:cNvCxnSpPr>
            <a:cxnSpLocks/>
          </p:cNvCxnSpPr>
          <p:nvPr/>
        </p:nvCxnSpPr>
        <p:spPr>
          <a:xfrm flipH="1" flipV="1">
            <a:off x="4172049" y="4558370"/>
            <a:ext cx="955309" cy="1"/>
          </a:xfrm>
          <a:prstGeom prst="line">
            <a:avLst/>
          </a:prstGeom>
          <a:ln w="19050">
            <a:solidFill>
              <a:srgbClr val="DA50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001108" y="3436238"/>
            <a:ext cx="5548923" cy="24878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2416" y="2331845"/>
            <a:ext cx="1564315" cy="1564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8834" y="3513406"/>
            <a:ext cx="1511913" cy="17148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6921" y="3814163"/>
            <a:ext cx="1513636" cy="1761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03187" y="5531534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187" y="5531534"/>
                <a:ext cx="235577" cy="215444"/>
              </a:xfrm>
              <a:prstGeom prst="rect">
                <a:avLst/>
              </a:prstGeom>
              <a:blipFill>
                <a:blip r:embed="rId14"/>
                <a:stretch>
                  <a:fillRect l="-5128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텍스트 상자 22"/>
          <p:cNvSpPr txBox="1"/>
          <p:nvPr/>
        </p:nvSpPr>
        <p:spPr>
          <a:xfrm>
            <a:off x="837120" y="4058383"/>
            <a:ext cx="2190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실제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p</a:t>
            </a:r>
            <a:r>
              <a:rPr kumimoji="1" lang="ko-KR" altLang="en-US" dirty="0"/>
              <a:t>는 확률데이터</a:t>
            </a:r>
          </a:p>
        </p:txBody>
      </p:sp>
    </p:spTree>
    <p:extLst>
      <p:ext uri="{BB962C8B-B14F-4D97-AF65-F5344CB8AC3E}">
        <p14:creationId xmlns:p14="http://schemas.microsoft.com/office/powerpoint/2010/main" val="2142417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Probability Distribution in GAN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                        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blipFill>
                <a:blip r:embed="rId4"/>
                <a:stretch>
                  <a:fillRect l="-3846" r="-28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>
            <a:off x="4174856" y="5517150"/>
            <a:ext cx="3855720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V="1">
            <a:off x="4182476" y="3658241"/>
            <a:ext cx="0" cy="185891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blipFill>
                <a:blip r:embed="rId5"/>
                <a:stretch>
                  <a:fillRect l="-7407" r="-3704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blipFill>
                <a:blip r:embed="rId6"/>
                <a:stretch>
                  <a:fillRect l="-3390" r="-6780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3255584" y="2630339"/>
                <a:ext cx="5039969" cy="589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실제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이미지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중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금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</a:rPr>
                  <a:t>발의</a:t>
                </a:r>
                <a:r>
                  <a:rPr lang="ko-KR" altLang="en-US" sz="1600" dirty="0"/>
                  <a:t>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여성</a:t>
                </a:r>
                <a:r>
                  <a:rPr lang="ko-KR" altLang="en-US" sz="1600" dirty="0"/>
                  <a:t>이 나올 확률은 매우 높다</a:t>
                </a:r>
                <a:r>
                  <a:rPr lang="en-US" altLang="ko-KR" sz="160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sz="1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금발의 여성이 모여있는 부분</a:t>
                </a: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584" y="2630339"/>
                <a:ext cx="5039969" cy="589457"/>
              </a:xfrm>
              <a:prstGeom prst="rect">
                <a:avLst/>
              </a:prstGeom>
              <a:blipFill rotWithShape="0">
                <a:blip r:embed="rId7"/>
                <a:stretch>
                  <a:fillRect t="-48454" r="-121" b="-24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자유형: 도형 17"/>
          <p:cNvSpPr/>
          <p:nvPr/>
        </p:nvSpPr>
        <p:spPr>
          <a:xfrm>
            <a:off x="4190097" y="3886580"/>
            <a:ext cx="3314700" cy="1616187"/>
          </a:xfrm>
          <a:custGeom>
            <a:avLst/>
            <a:gdLst>
              <a:gd name="connsiteX0" fmla="*/ 0 w 3314700"/>
              <a:gd name="connsiteY0" fmla="*/ 1616187 h 1616187"/>
              <a:gd name="connsiteX1" fmla="*/ 236220 w 3314700"/>
              <a:gd name="connsiteY1" fmla="*/ 1021827 h 1616187"/>
              <a:gd name="connsiteX2" fmla="*/ 449580 w 3314700"/>
              <a:gd name="connsiteY2" fmla="*/ 1501887 h 1616187"/>
              <a:gd name="connsiteX3" fmla="*/ 944880 w 3314700"/>
              <a:gd name="connsiteY3" fmla="*/ 663687 h 1616187"/>
              <a:gd name="connsiteX4" fmla="*/ 1226820 w 3314700"/>
              <a:gd name="connsiteY4" fmla="*/ 991347 h 1616187"/>
              <a:gd name="connsiteX5" fmla="*/ 1501140 w 3314700"/>
              <a:gd name="connsiteY5" fmla="*/ 747 h 1616187"/>
              <a:gd name="connsiteX6" fmla="*/ 1836420 w 3314700"/>
              <a:gd name="connsiteY6" fmla="*/ 1174227 h 1616187"/>
              <a:gd name="connsiteX7" fmla="*/ 3314700 w 3314700"/>
              <a:gd name="connsiteY7" fmla="*/ 1585707 h 16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4700" h="1616187">
                <a:moveTo>
                  <a:pt x="0" y="1616187"/>
                </a:moveTo>
                <a:cubicBezTo>
                  <a:pt x="80645" y="1328532"/>
                  <a:pt x="161290" y="1040877"/>
                  <a:pt x="236220" y="1021827"/>
                </a:cubicBezTo>
                <a:cubicBezTo>
                  <a:pt x="311150" y="1002777"/>
                  <a:pt x="331470" y="1561577"/>
                  <a:pt x="449580" y="1501887"/>
                </a:cubicBezTo>
                <a:cubicBezTo>
                  <a:pt x="567690" y="1442197"/>
                  <a:pt x="815340" y="748777"/>
                  <a:pt x="944880" y="663687"/>
                </a:cubicBezTo>
                <a:cubicBezTo>
                  <a:pt x="1074420" y="578597"/>
                  <a:pt x="1134110" y="1101837"/>
                  <a:pt x="1226820" y="991347"/>
                </a:cubicBezTo>
                <a:cubicBezTo>
                  <a:pt x="1319530" y="880857"/>
                  <a:pt x="1399540" y="-29733"/>
                  <a:pt x="1501140" y="747"/>
                </a:cubicBezTo>
                <a:cubicBezTo>
                  <a:pt x="1602740" y="31227"/>
                  <a:pt x="1534160" y="910067"/>
                  <a:pt x="1836420" y="1174227"/>
                </a:cubicBezTo>
                <a:cubicBezTo>
                  <a:pt x="2138680" y="1438387"/>
                  <a:pt x="2726690" y="1512047"/>
                  <a:pt x="3314700" y="158570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blipFill>
                <a:blip r:embed="rId8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blipFill>
                <a:blip r:embed="rId9"/>
                <a:stretch>
                  <a:fillRect l="-7895" r="-263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blipFill>
                <a:blip r:embed="rId10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연결선 27"/>
          <p:cNvCxnSpPr>
            <a:cxnSpLocks/>
            <a:stCxn id="27" idx="0"/>
            <a:endCxn id="18" idx="5"/>
          </p:cNvCxnSpPr>
          <p:nvPr/>
        </p:nvCxnSpPr>
        <p:spPr>
          <a:xfrm flipH="1" flipV="1">
            <a:off x="5691237" y="3887327"/>
            <a:ext cx="28477" cy="1629823"/>
          </a:xfrm>
          <a:prstGeom prst="line">
            <a:avLst/>
          </a:prstGeom>
          <a:ln w="19050">
            <a:solidFill>
              <a:srgbClr val="DA50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3001108" y="3436238"/>
            <a:ext cx="5548923" cy="24878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6269" y="2558283"/>
            <a:ext cx="1401471" cy="187103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9703" y="2904774"/>
            <a:ext cx="1323391" cy="18527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509" y="3751735"/>
            <a:ext cx="1482513" cy="1765415"/>
          </a:xfrm>
          <a:prstGeom prst="rect">
            <a:avLst/>
          </a:prstGeom>
        </p:spPr>
      </p:pic>
      <p:cxnSp>
        <p:nvCxnSpPr>
          <p:cNvPr id="23" name="직선 연결선 22"/>
          <p:cNvCxnSpPr>
            <a:cxnSpLocks/>
            <a:stCxn id="18" idx="5"/>
          </p:cNvCxnSpPr>
          <p:nvPr/>
        </p:nvCxnSpPr>
        <p:spPr>
          <a:xfrm flipH="1">
            <a:off x="4200600" y="3887327"/>
            <a:ext cx="1490637" cy="0"/>
          </a:xfrm>
          <a:prstGeom prst="line">
            <a:avLst/>
          </a:prstGeom>
          <a:ln w="19050">
            <a:solidFill>
              <a:srgbClr val="DA50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903187" y="5531534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187" y="5531534"/>
                <a:ext cx="235577" cy="215444"/>
              </a:xfrm>
              <a:prstGeom prst="rect">
                <a:avLst/>
              </a:prstGeom>
              <a:blipFill>
                <a:blip r:embed="rId14"/>
                <a:stretch>
                  <a:fillRect l="-5128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텍스트 상자 23"/>
          <p:cNvSpPr txBox="1"/>
          <p:nvPr/>
        </p:nvSpPr>
        <p:spPr>
          <a:xfrm>
            <a:off x="837120" y="4058383"/>
            <a:ext cx="2190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실제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p</a:t>
            </a:r>
            <a:r>
              <a:rPr kumimoji="1" lang="ko-KR" altLang="en-US" dirty="0"/>
              <a:t>는 확률데이터</a:t>
            </a:r>
          </a:p>
        </p:txBody>
      </p:sp>
    </p:spTree>
    <p:extLst>
      <p:ext uri="{BB962C8B-B14F-4D97-AF65-F5344CB8AC3E}">
        <p14:creationId xmlns:p14="http://schemas.microsoft.com/office/powerpoint/2010/main" val="2265179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Probability Distribution in GAN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                        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blipFill>
                <a:blip r:embed="rId4"/>
                <a:stretch>
                  <a:fillRect l="-3846" r="-28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>
            <a:off x="4174856" y="5517150"/>
            <a:ext cx="3855720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V="1">
            <a:off x="4182476" y="3658241"/>
            <a:ext cx="0" cy="185891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blipFill>
                <a:blip r:embed="rId5"/>
                <a:stretch>
                  <a:fillRect l="-7407" r="-3704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12" y="3671136"/>
                <a:ext cx="720518" cy="215444"/>
              </a:xfrm>
              <a:prstGeom prst="rect">
                <a:avLst/>
              </a:prstGeom>
              <a:blipFill>
                <a:blip r:embed="rId6"/>
                <a:stretch>
                  <a:fillRect l="-3390" r="-6780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965893" y="2773887"/>
                <a:ext cx="5763116" cy="589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실제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이미지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중에서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  <m:r>
                      <a:rPr lang="ko-KR" altLang="en-US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이러한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</a:rPr>
                  <a:t> 이미지</a:t>
                </a:r>
                <a:r>
                  <a:rPr lang="ko-KR" altLang="en-US" sz="1600" dirty="0"/>
                  <a:t>가 나올 확률은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에 가깝다</a:t>
                </a:r>
                <a:r>
                  <a:rPr lang="en-US" altLang="ko-KR" sz="160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실제 이미지처럼 보이지 않은 이미지가 모여있는 부분</a:t>
                </a: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893" y="2773887"/>
                <a:ext cx="5763116" cy="589457"/>
              </a:xfrm>
              <a:prstGeom prst="rect">
                <a:avLst/>
              </a:prstGeom>
              <a:blipFill rotWithShape="0">
                <a:blip r:embed="rId7"/>
                <a:stretch>
                  <a:fillRect t="-48454" b="-237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자유형: 도형 17"/>
          <p:cNvSpPr/>
          <p:nvPr/>
        </p:nvSpPr>
        <p:spPr>
          <a:xfrm>
            <a:off x="4190097" y="3886580"/>
            <a:ext cx="3314700" cy="1616187"/>
          </a:xfrm>
          <a:custGeom>
            <a:avLst/>
            <a:gdLst>
              <a:gd name="connsiteX0" fmla="*/ 0 w 3314700"/>
              <a:gd name="connsiteY0" fmla="*/ 1616187 h 1616187"/>
              <a:gd name="connsiteX1" fmla="*/ 236220 w 3314700"/>
              <a:gd name="connsiteY1" fmla="*/ 1021827 h 1616187"/>
              <a:gd name="connsiteX2" fmla="*/ 449580 w 3314700"/>
              <a:gd name="connsiteY2" fmla="*/ 1501887 h 1616187"/>
              <a:gd name="connsiteX3" fmla="*/ 944880 w 3314700"/>
              <a:gd name="connsiteY3" fmla="*/ 663687 h 1616187"/>
              <a:gd name="connsiteX4" fmla="*/ 1226820 w 3314700"/>
              <a:gd name="connsiteY4" fmla="*/ 991347 h 1616187"/>
              <a:gd name="connsiteX5" fmla="*/ 1501140 w 3314700"/>
              <a:gd name="connsiteY5" fmla="*/ 747 h 1616187"/>
              <a:gd name="connsiteX6" fmla="*/ 1836420 w 3314700"/>
              <a:gd name="connsiteY6" fmla="*/ 1174227 h 1616187"/>
              <a:gd name="connsiteX7" fmla="*/ 3314700 w 3314700"/>
              <a:gd name="connsiteY7" fmla="*/ 1585707 h 16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4700" h="1616187">
                <a:moveTo>
                  <a:pt x="0" y="1616187"/>
                </a:moveTo>
                <a:cubicBezTo>
                  <a:pt x="80645" y="1328532"/>
                  <a:pt x="161290" y="1040877"/>
                  <a:pt x="236220" y="1021827"/>
                </a:cubicBezTo>
                <a:cubicBezTo>
                  <a:pt x="311150" y="1002777"/>
                  <a:pt x="331470" y="1561577"/>
                  <a:pt x="449580" y="1501887"/>
                </a:cubicBezTo>
                <a:cubicBezTo>
                  <a:pt x="567690" y="1442197"/>
                  <a:pt x="815340" y="748777"/>
                  <a:pt x="944880" y="663687"/>
                </a:cubicBezTo>
                <a:cubicBezTo>
                  <a:pt x="1074420" y="578597"/>
                  <a:pt x="1134110" y="1101837"/>
                  <a:pt x="1226820" y="991347"/>
                </a:cubicBezTo>
                <a:cubicBezTo>
                  <a:pt x="1319530" y="880857"/>
                  <a:pt x="1399540" y="-29733"/>
                  <a:pt x="1501140" y="747"/>
                </a:cubicBezTo>
                <a:cubicBezTo>
                  <a:pt x="1602740" y="31227"/>
                  <a:pt x="1534160" y="910067"/>
                  <a:pt x="1836420" y="1174227"/>
                </a:cubicBezTo>
                <a:cubicBezTo>
                  <a:pt x="2138680" y="1438387"/>
                  <a:pt x="2726690" y="1512047"/>
                  <a:pt x="3314700" y="158570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blipFill>
                <a:blip r:embed="rId8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blipFill>
                <a:blip r:embed="rId9"/>
                <a:stretch>
                  <a:fillRect l="-7895" r="-263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blipFill>
                <a:blip r:embed="rId10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/>
          <p:cNvSpPr/>
          <p:nvPr/>
        </p:nvSpPr>
        <p:spPr>
          <a:xfrm>
            <a:off x="3001108" y="3436238"/>
            <a:ext cx="5548923" cy="24878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cxnSpLocks/>
          </p:cNvCxnSpPr>
          <p:nvPr/>
        </p:nvCxnSpPr>
        <p:spPr>
          <a:xfrm flipH="1">
            <a:off x="4174857" y="5404203"/>
            <a:ext cx="2817399" cy="0"/>
          </a:xfrm>
          <a:prstGeom prst="line">
            <a:avLst/>
          </a:prstGeom>
          <a:ln w="19050">
            <a:solidFill>
              <a:srgbClr val="DA50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71663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663" y="5517150"/>
                <a:ext cx="235577" cy="215444"/>
              </a:xfrm>
              <a:prstGeom prst="rect">
                <a:avLst/>
              </a:prstGeom>
              <a:blipFill>
                <a:blip r:embed="rId11"/>
                <a:stretch>
                  <a:fillRect l="-5128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23"/>
          <p:cNvCxnSpPr>
            <a:cxnSpLocks/>
            <a:stCxn id="22" idx="0"/>
          </p:cNvCxnSpPr>
          <p:nvPr/>
        </p:nvCxnSpPr>
        <p:spPr>
          <a:xfrm flipV="1">
            <a:off x="6989452" y="5404203"/>
            <a:ext cx="0" cy="112947"/>
          </a:xfrm>
          <a:prstGeom prst="line">
            <a:avLst/>
          </a:prstGeom>
          <a:ln w="19050">
            <a:solidFill>
              <a:srgbClr val="DA50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1212" y="2381630"/>
            <a:ext cx="1495425" cy="1504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4154" y="3555664"/>
            <a:ext cx="1495425" cy="14859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5754" y="3798871"/>
            <a:ext cx="1495425" cy="1485900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3067983" y="6146065"/>
            <a:ext cx="5195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실제 데이터는 없기 때문에 이미지가 나올 확률이 </a:t>
            </a:r>
            <a:r>
              <a:rPr kumimoji="1" lang="en-US" altLang="ko-KR" sz="1400" dirty="0"/>
              <a:t>0</a:t>
            </a:r>
            <a:r>
              <a:rPr kumimoji="1" lang="ko-KR" altLang="en-US" sz="1400" dirty="0"/>
              <a:t>에 가깝다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</p:txBody>
      </p:sp>
      <p:sp>
        <p:nvSpPr>
          <p:cNvPr id="26" name="텍스트 상자 25"/>
          <p:cNvSpPr txBox="1"/>
          <p:nvPr/>
        </p:nvSpPr>
        <p:spPr>
          <a:xfrm>
            <a:off x="837120" y="4058383"/>
            <a:ext cx="2190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는 실제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p</a:t>
            </a:r>
            <a:r>
              <a:rPr kumimoji="1" lang="ko-KR" altLang="en-US" dirty="0"/>
              <a:t>는 확률데이터</a:t>
            </a:r>
          </a:p>
        </p:txBody>
      </p:sp>
    </p:spTree>
    <p:extLst>
      <p:ext uri="{BB962C8B-B14F-4D97-AF65-F5344CB8AC3E}">
        <p14:creationId xmlns:p14="http://schemas.microsoft.com/office/powerpoint/2010/main" val="419801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/>
          <p:cNvSpPr/>
          <p:nvPr/>
        </p:nvSpPr>
        <p:spPr>
          <a:xfrm>
            <a:off x="4140430" y="3828069"/>
            <a:ext cx="3314700" cy="1616187"/>
          </a:xfrm>
          <a:custGeom>
            <a:avLst/>
            <a:gdLst>
              <a:gd name="connsiteX0" fmla="*/ 0 w 3314700"/>
              <a:gd name="connsiteY0" fmla="*/ 1616187 h 1616187"/>
              <a:gd name="connsiteX1" fmla="*/ 236220 w 3314700"/>
              <a:gd name="connsiteY1" fmla="*/ 1021827 h 1616187"/>
              <a:gd name="connsiteX2" fmla="*/ 449580 w 3314700"/>
              <a:gd name="connsiteY2" fmla="*/ 1501887 h 1616187"/>
              <a:gd name="connsiteX3" fmla="*/ 944880 w 3314700"/>
              <a:gd name="connsiteY3" fmla="*/ 663687 h 1616187"/>
              <a:gd name="connsiteX4" fmla="*/ 1226820 w 3314700"/>
              <a:gd name="connsiteY4" fmla="*/ 991347 h 1616187"/>
              <a:gd name="connsiteX5" fmla="*/ 1501140 w 3314700"/>
              <a:gd name="connsiteY5" fmla="*/ 747 h 1616187"/>
              <a:gd name="connsiteX6" fmla="*/ 1836420 w 3314700"/>
              <a:gd name="connsiteY6" fmla="*/ 1174227 h 1616187"/>
              <a:gd name="connsiteX7" fmla="*/ 3314700 w 3314700"/>
              <a:gd name="connsiteY7" fmla="*/ 1585707 h 16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4700" h="1616187">
                <a:moveTo>
                  <a:pt x="0" y="1616187"/>
                </a:moveTo>
                <a:cubicBezTo>
                  <a:pt x="80645" y="1328532"/>
                  <a:pt x="161290" y="1040877"/>
                  <a:pt x="236220" y="1021827"/>
                </a:cubicBezTo>
                <a:cubicBezTo>
                  <a:pt x="311150" y="1002777"/>
                  <a:pt x="331470" y="1561577"/>
                  <a:pt x="449580" y="1501887"/>
                </a:cubicBezTo>
                <a:cubicBezTo>
                  <a:pt x="567690" y="1442197"/>
                  <a:pt x="815340" y="748777"/>
                  <a:pt x="944880" y="663687"/>
                </a:cubicBezTo>
                <a:cubicBezTo>
                  <a:pt x="1074420" y="578597"/>
                  <a:pt x="1134110" y="1101837"/>
                  <a:pt x="1226820" y="991347"/>
                </a:cubicBezTo>
                <a:cubicBezTo>
                  <a:pt x="1319530" y="880857"/>
                  <a:pt x="1399540" y="-29733"/>
                  <a:pt x="1501140" y="747"/>
                </a:cubicBezTo>
                <a:cubicBezTo>
                  <a:pt x="1602740" y="31227"/>
                  <a:pt x="1534160" y="910067"/>
                  <a:pt x="1836420" y="1174227"/>
                </a:cubicBezTo>
                <a:cubicBezTo>
                  <a:pt x="2138680" y="1438387"/>
                  <a:pt x="2726690" y="1512047"/>
                  <a:pt x="3314700" y="1585707"/>
                </a:cubicBezTo>
              </a:path>
            </a:pathLst>
          </a:custGeom>
          <a:noFill/>
          <a:ln>
            <a:solidFill>
              <a:srgbClr val="66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Probability Distribution in GAN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                        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blipFill>
                <a:blip r:embed="rId4"/>
                <a:stretch>
                  <a:fillRect l="-3846" r="-28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>
            <a:off x="4174856" y="5517150"/>
            <a:ext cx="3855720" cy="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V="1">
            <a:off x="4182476" y="3658241"/>
            <a:ext cx="0" cy="185891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428" y="5517150"/>
                <a:ext cx="164148" cy="215444"/>
              </a:xfrm>
              <a:prstGeom prst="rect">
                <a:avLst/>
              </a:prstGeom>
              <a:blipFill>
                <a:blip r:embed="rId5"/>
                <a:stretch>
                  <a:fillRect l="-7407" r="-3704" b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61662" y="4153528"/>
                <a:ext cx="500265" cy="23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66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6666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6666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66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rgbClr val="6666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solidFill>
                            <a:srgbClr val="6666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6666FF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62" y="4153528"/>
                <a:ext cx="500265" cy="232949"/>
              </a:xfrm>
              <a:prstGeom prst="rect">
                <a:avLst/>
              </a:prstGeom>
              <a:blipFill>
                <a:blip r:embed="rId6"/>
                <a:stretch>
                  <a:fillRect l="-7317" r="-9756" b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782605" y="2773887"/>
                <a:ext cx="6129691" cy="365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/>
                  <a:t>GAN</a:t>
                </a:r>
                <a:r>
                  <a:rPr lang="ko-KR" altLang="en-US" sz="1600" dirty="0"/>
                  <a:t>의 목적은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600" dirty="0"/>
                  <a:t>와 굉장히 비슷한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sz="1600" dirty="0"/>
                  <a:t> 찾는 것 이다</a:t>
                </a:r>
                <a:r>
                  <a:rPr lang="en-US" altLang="ko-KR" sz="1600" dirty="0"/>
                  <a:t>.</a:t>
                </a:r>
                <a:r>
                  <a:rPr lang="ko-KR" altLang="en-US" sz="1600" dirty="0"/>
                  <a:t>  </a:t>
                </a: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605" y="2773887"/>
                <a:ext cx="6129691" cy="365549"/>
              </a:xfrm>
              <a:prstGeom prst="rect">
                <a:avLst/>
              </a:prstGeom>
              <a:blipFill>
                <a:blip r:embed="rId7"/>
                <a:stretch>
                  <a:fillRect t="-5000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자유형: 도형 17"/>
          <p:cNvSpPr/>
          <p:nvPr/>
        </p:nvSpPr>
        <p:spPr>
          <a:xfrm>
            <a:off x="4190097" y="3886580"/>
            <a:ext cx="3314700" cy="1616187"/>
          </a:xfrm>
          <a:custGeom>
            <a:avLst/>
            <a:gdLst>
              <a:gd name="connsiteX0" fmla="*/ 0 w 3314700"/>
              <a:gd name="connsiteY0" fmla="*/ 1616187 h 1616187"/>
              <a:gd name="connsiteX1" fmla="*/ 236220 w 3314700"/>
              <a:gd name="connsiteY1" fmla="*/ 1021827 h 1616187"/>
              <a:gd name="connsiteX2" fmla="*/ 449580 w 3314700"/>
              <a:gd name="connsiteY2" fmla="*/ 1501887 h 1616187"/>
              <a:gd name="connsiteX3" fmla="*/ 944880 w 3314700"/>
              <a:gd name="connsiteY3" fmla="*/ 663687 h 1616187"/>
              <a:gd name="connsiteX4" fmla="*/ 1226820 w 3314700"/>
              <a:gd name="connsiteY4" fmla="*/ 991347 h 1616187"/>
              <a:gd name="connsiteX5" fmla="*/ 1501140 w 3314700"/>
              <a:gd name="connsiteY5" fmla="*/ 747 h 1616187"/>
              <a:gd name="connsiteX6" fmla="*/ 1836420 w 3314700"/>
              <a:gd name="connsiteY6" fmla="*/ 1174227 h 1616187"/>
              <a:gd name="connsiteX7" fmla="*/ 3314700 w 3314700"/>
              <a:gd name="connsiteY7" fmla="*/ 1585707 h 16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4700" h="1616187">
                <a:moveTo>
                  <a:pt x="0" y="1616187"/>
                </a:moveTo>
                <a:cubicBezTo>
                  <a:pt x="80645" y="1328532"/>
                  <a:pt x="161290" y="1040877"/>
                  <a:pt x="236220" y="1021827"/>
                </a:cubicBezTo>
                <a:cubicBezTo>
                  <a:pt x="311150" y="1002777"/>
                  <a:pt x="331470" y="1561577"/>
                  <a:pt x="449580" y="1501887"/>
                </a:cubicBezTo>
                <a:cubicBezTo>
                  <a:pt x="567690" y="1442197"/>
                  <a:pt x="815340" y="748777"/>
                  <a:pt x="944880" y="663687"/>
                </a:cubicBezTo>
                <a:cubicBezTo>
                  <a:pt x="1074420" y="578597"/>
                  <a:pt x="1134110" y="1101837"/>
                  <a:pt x="1226820" y="991347"/>
                </a:cubicBezTo>
                <a:cubicBezTo>
                  <a:pt x="1319530" y="880857"/>
                  <a:pt x="1399540" y="-29733"/>
                  <a:pt x="1501140" y="747"/>
                </a:cubicBezTo>
                <a:cubicBezTo>
                  <a:pt x="1602740" y="31227"/>
                  <a:pt x="1534160" y="910067"/>
                  <a:pt x="1836420" y="1174227"/>
                </a:cubicBezTo>
                <a:cubicBezTo>
                  <a:pt x="2138680" y="1438387"/>
                  <a:pt x="2726690" y="1512047"/>
                  <a:pt x="3314700" y="1585707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461" y="5517150"/>
                <a:ext cx="235577" cy="215444"/>
              </a:xfrm>
              <a:prstGeom prst="rect">
                <a:avLst/>
              </a:prstGeom>
              <a:blipFill>
                <a:blip r:embed="rId8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21" y="5517150"/>
                <a:ext cx="235577" cy="215444"/>
              </a:xfrm>
              <a:prstGeom prst="rect">
                <a:avLst/>
              </a:prstGeom>
              <a:blipFill>
                <a:blip r:embed="rId9"/>
                <a:stretch>
                  <a:fillRect l="-7895" r="-263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925" y="5517150"/>
                <a:ext cx="235577" cy="215444"/>
              </a:xfrm>
              <a:prstGeom prst="rect">
                <a:avLst/>
              </a:prstGeom>
              <a:blipFill>
                <a:blip r:embed="rId10"/>
                <a:stretch>
                  <a:fillRect l="-7692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/>
          <p:cNvSpPr/>
          <p:nvPr/>
        </p:nvSpPr>
        <p:spPr>
          <a:xfrm>
            <a:off x="3023318" y="3450761"/>
            <a:ext cx="5548923" cy="24878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71663" y="5517150"/>
                <a:ext cx="23557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663" y="5517150"/>
                <a:ext cx="235577" cy="215444"/>
              </a:xfrm>
              <a:prstGeom prst="rect">
                <a:avLst/>
              </a:prstGeom>
              <a:blipFill>
                <a:blip r:embed="rId11"/>
                <a:stretch>
                  <a:fillRect l="-5128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1212" y="2381630"/>
            <a:ext cx="1495425" cy="15049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4154" y="3555664"/>
            <a:ext cx="1495425" cy="14859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5754" y="3798871"/>
            <a:ext cx="1495425" cy="148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847447" y="3848144"/>
                <a:ext cx="7205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47" y="3848144"/>
                <a:ext cx="720518" cy="215444"/>
              </a:xfrm>
              <a:prstGeom prst="rect">
                <a:avLst/>
              </a:prstGeom>
              <a:blipFill>
                <a:blip r:embed="rId15"/>
                <a:stretch>
                  <a:fillRect l="-3390" r="-6780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자유형: 도형 8"/>
          <p:cNvSpPr/>
          <p:nvPr/>
        </p:nvSpPr>
        <p:spPr>
          <a:xfrm>
            <a:off x="4790831" y="4431323"/>
            <a:ext cx="203200" cy="176450"/>
          </a:xfrm>
          <a:custGeom>
            <a:avLst/>
            <a:gdLst>
              <a:gd name="connsiteX0" fmla="*/ 203200 w 203200"/>
              <a:gd name="connsiteY0" fmla="*/ 171939 h 176450"/>
              <a:gd name="connsiteX1" fmla="*/ 132861 w 203200"/>
              <a:gd name="connsiteY1" fmla="*/ 171939 h 176450"/>
              <a:gd name="connsiteX2" fmla="*/ 31261 w 203200"/>
              <a:gd name="connsiteY2" fmla="*/ 125046 h 176450"/>
              <a:gd name="connsiteX3" fmla="*/ 0 w 203200"/>
              <a:gd name="connsiteY3" fmla="*/ 0 h 1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" h="176450">
                <a:moveTo>
                  <a:pt x="203200" y="171939"/>
                </a:moveTo>
                <a:cubicBezTo>
                  <a:pt x="182358" y="175846"/>
                  <a:pt x="161517" y="179754"/>
                  <a:pt x="132861" y="171939"/>
                </a:cubicBezTo>
                <a:cubicBezTo>
                  <a:pt x="104205" y="164124"/>
                  <a:pt x="53404" y="153702"/>
                  <a:pt x="31261" y="125046"/>
                </a:cubicBezTo>
                <a:cubicBezTo>
                  <a:pt x="9118" y="96390"/>
                  <a:pt x="4559" y="48195"/>
                  <a:pt x="0" y="0"/>
                </a:cubicBezTo>
              </a:path>
            </a:pathLst>
          </a:custGeom>
          <a:noFill/>
          <a:ln>
            <a:solidFill>
              <a:srgbClr val="6666FF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/>
          <p:cNvSpPr/>
          <p:nvPr/>
        </p:nvSpPr>
        <p:spPr>
          <a:xfrm>
            <a:off x="5789816" y="4122099"/>
            <a:ext cx="307739" cy="242277"/>
          </a:xfrm>
          <a:custGeom>
            <a:avLst/>
            <a:gdLst>
              <a:gd name="connsiteX0" fmla="*/ 0 w 393118"/>
              <a:gd name="connsiteY0" fmla="*/ 242277 h 242277"/>
              <a:gd name="connsiteX1" fmla="*/ 343877 w 393118"/>
              <a:gd name="connsiteY1" fmla="*/ 187569 h 242277"/>
              <a:gd name="connsiteX2" fmla="*/ 390769 w 393118"/>
              <a:gd name="connsiteY2" fmla="*/ 0 h 24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118" h="242277">
                <a:moveTo>
                  <a:pt x="0" y="242277"/>
                </a:moveTo>
                <a:cubicBezTo>
                  <a:pt x="139374" y="235113"/>
                  <a:pt x="278749" y="227949"/>
                  <a:pt x="343877" y="187569"/>
                </a:cubicBezTo>
                <a:cubicBezTo>
                  <a:pt x="409005" y="147189"/>
                  <a:pt x="390769" y="0"/>
                  <a:pt x="390769" y="0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/>
          <p:cNvSpPr/>
          <p:nvPr/>
        </p:nvSpPr>
        <p:spPr>
          <a:xfrm>
            <a:off x="6775266" y="2671077"/>
            <a:ext cx="214185" cy="205618"/>
          </a:xfrm>
          <a:custGeom>
            <a:avLst/>
            <a:gdLst>
              <a:gd name="connsiteX0" fmla="*/ 18800 w 214185"/>
              <a:gd name="connsiteY0" fmla="*/ 205618 h 205618"/>
              <a:gd name="connsiteX1" fmla="*/ 18800 w 214185"/>
              <a:gd name="connsiteY1" fmla="*/ 18049 h 205618"/>
              <a:gd name="connsiteX2" fmla="*/ 214185 w 214185"/>
              <a:gd name="connsiteY2" fmla="*/ 18049 h 20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185" h="205618">
                <a:moveTo>
                  <a:pt x="18800" y="205618"/>
                </a:moveTo>
                <a:cubicBezTo>
                  <a:pt x="2518" y="127464"/>
                  <a:pt x="-13764" y="49310"/>
                  <a:pt x="18800" y="18049"/>
                </a:cubicBezTo>
                <a:cubicBezTo>
                  <a:pt x="51364" y="-13213"/>
                  <a:pt x="132774" y="2418"/>
                  <a:pt x="214185" y="18049"/>
                </a:cubicBezTo>
              </a:path>
            </a:pathLst>
          </a:custGeom>
          <a:noFill/>
          <a:ln>
            <a:solidFill>
              <a:srgbClr val="6666FF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730284" y="2525386"/>
            <a:ext cx="2600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6666FF"/>
                </a:solidFill>
              </a:rPr>
              <a:t>G</a:t>
            </a:r>
            <a:r>
              <a:rPr lang="ko-KR" altLang="en-US" sz="1200" dirty="0">
                <a:solidFill>
                  <a:srgbClr val="6666FF"/>
                </a:solidFill>
              </a:rPr>
              <a:t>가 생각하는 데이터의 분포</a:t>
            </a:r>
          </a:p>
        </p:txBody>
      </p:sp>
      <p:sp>
        <p:nvSpPr>
          <p:cNvPr id="38" name="자유형: 도형 37"/>
          <p:cNvSpPr/>
          <p:nvPr/>
        </p:nvSpPr>
        <p:spPr>
          <a:xfrm>
            <a:off x="4468564" y="2674356"/>
            <a:ext cx="214185" cy="205618"/>
          </a:xfrm>
          <a:custGeom>
            <a:avLst/>
            <a:gdLst>
              <a:gd name="connsiteX0" fmla="*/ 18800 w 214185"/>
              <a:gd name="connsiteY0" fmla="*/ 205618 h 205618"/>
              <a:gd name="connsiteX1" fmla="*/ 18800 w 214185"/>
              <a:gd name="connsiteY1" fmla="*/ 18049 h 205618"/>
              <a:gd name="connsiteX2" fmla="*/ 214185 w 214185"/>
              <a:gd name="connsiteY2" fmla="*/ 18049 h 20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185" h="205618">
                <a:moveTo>
                  <a:pt x="18800" y="205618"/>
                </a:moveTo>
                <a:cubicBezTo>
                  <a:pt x="2518" y="127464"/>
                  <a:pt x="-13764" y="49310"/>
                  <a:pt x="18800" y="18049"/>
                </a:cubicBezTo>
                <a:cubicBezTo>
                  <a:pt x="51364" y="-13213"/>
                  <a:pt x="132774" y="2418"/>
                  <a:pt x="214185" y="18049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641349" y="2552378"/>
            <a:ext cx="1529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A5044"/>
                </a:solidFill>
              </a:rPr>
              <a:t>실제 데이터의 분포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3853173" y="6119393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모델과 비슷하게 만들자는게 목표</a:t>
            </a:r>
          </a:p>
        </p:txBody>
      </p:sp>
    </p:spTree>
    <p:extLst>
      <p:ext uri="{BB962C8B-B14F-4D97-AF65-F5344CB8AC3E}">
        <p14:creationId xmlns:p14="http://schemas.microsoft.com/office/powerpoint/2010/main" val="263464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0343" y="1612129"/>
            <a:ext cx="96890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latin typeface="Gill Sans MT" panose="020B0502020104020203" pitchFamily="34" charset="0"/>
                <a:ea typeface="Gill Sans MT" charset="0"/>
                <a:cs typeface="Gill Sans MT" charset="0"/>
              </a:rPr>
              <a:t>Generative Adversarial Nets</a:t>
            </a:r>
          </a:p>
          <a:p>
            <a:pPr marL="971550" lvl="1" indent="-514350">
              <a:buFont typeface="Wingdings" charset="2"/>
              <a:buChar char="ü"/>
            </a:pPr>
            <a:endParaRPr lang="en-US" altLang="ko-KR" sz="2800" dirty="0">
              <a:latin typeface="Gill Sans MT" panose="020B0502020104020203" pitchFamily="34" charset="0"/>
              <a:ea typeface="Gill Sans MT" charset="0"/>
              <a:cs typeface="Gill Sans MT" charset="0"/>
            </a:endParaRPr>
          </a:p>
          <a:p>
            <a:pPr marL="971550" lvl="1" indent="-514350">
              <a:buFont typeface="Wingdings" charset="2"/>
              <a:buChar char="ü"/>
            </a:pPr>
            <a:r>
              <a:rPr lang="ko-KR" altLang="en-US" sz="2800" dirty="0"/>
              <a:t>지폐위조범</a:t>
            </a:r>
            <a:r>
              <a:rPr lang="en-US" altLang="ko-KR" sz="2800" dirty="0"/>
              <a:t>(Generator)</a:t>
            </a:r>
            <a:r>
              <a:rPr lang="ko-KR" altLang="en-US" sz="2800" dirty="0"/>
              <a:t>은 경찰을 최대한 열심히 속이려고 하고 다른 한편에서는 경찰</a:t>
            </a:r>
            <a:r>
              <a:rPr lang="en-US" altLang="ko-KR" sz="2800" dirty="0"/>
              <a:t>(Discriminator)</a:t>
            </a:r>
            <a:r>
              <a:rPr lang="ko-KR" altLang="en-US" sz="2800" dirty="0"/>
              <a:t>이 이렇게 위조된 지폐를 진짜와 감별하려고</a:t>
            </a:r>
            <a:r>
              <a:rPr lang="en-US" altLang="ko-KR" sz="2800" dirty="0"/>
              <a:t>(Classify) </a:t>
            </a:r>
            <a:r>
              <a:rPr lang="ko-KR" altLang="en-US" sz="2800" dirty="0"/>
              <a:t>노력한다</a:t>
            </a:r>
            <a:r>
              <a:rPr lang="en-US" altLang="ko-KR" sz="2800" dirty="0"/>
              <a:t>.</a:t>
            </a:r>
          </a:p>
          <a:p>
            <a:pPr marL="971550" lvl="1" indent="-514350">
              <a:buFont typeface="Wingdings" charset="2"/>
              <a:buChar char="ü"/>
            </a:pPr>
            <a:r>
              <a:rPr lang="ko-KR" altLang="en-US" sz="2800" dirty="0"/>
              <a:t>이런 경쟁 속에서 두 그룹 모두 속이고 구별하는 서로의 능력이 발전</a:t>
            </a:r>
            <a:r>
              <a:rPr lang="en-US" altLang="ko-KR" sz="2800" dirty="0"/>
              <a:t>(</a:t>
            </a:r>
            <a:r>
              <a:rPr lang="ko-KR" altLang="en-US" sz="2800" dirty="0"/>
              <a:t>학습</a:t>
            </a:r>
            <a:r>
              <a:rPr lang="en-US" altLang="ko-KR" sz="2800" dirty="0"/>
              <a:t>)</a:t>
            </a:r>
            <a:r>
              <a:rPr lang="ko-KR" altLang="en-US" sz="2800" dirty="0"/>
              <a:t>하게 되고 결과적으로는 진짜 지폐와 위조 지폐를 구별할 수 없을 정도</a:t>
            </a:r>
            <a:r>
              <a:rPr lang="mr-IN" altLang="ko-KR" sz="2800" dirty="0"/>
              <a:t>(</a:t>
            </a:r>
            <a:r>
              <a:rPr lang="ko-KR" altLang="mr-IN" sz="2800" dirty="0"/>
              <a:t>구별할 확률 </a:t>
            </a:r>
            <a:r>
              <a:rPr lang="mr-IN" altLang="ko-KR" sz="2800" dirty="0" err="1"/>
              <a:t>pd</a:t>
            </a:r>
            <a:r>
              <a:rPr lang="mr-IN" altLang="ko-KR" sz="2800" dirty="0"/>
              <a:t>=0.5)</a:t>
            </a:r>
            <a:r>
              <a:rPr lang="ko-KR" altLang="en-US" sz="2800" dirty="0"/>
              <a:t>에 이른다는 것</a:t>
            </a:r>
            <a:r>
              <a:rPr lang="en-US" altLang="ko-KR" sz="2800" dirty="0"/>
              <a:t>.</a:t>
            </a:r>
            <a:endParaRPr lang="en-US" altLang="ko-KR" sz="2800" dirty="0">
              <a:latin typeface="Gill Sans MT" panose="020B0502020104020203" pitchFamily="34" charset="0"/>
              <a:ea typeface="Gill Sans MT" charset="0"/>
              <a:cs typeface="Gill Sans M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Generative Adversarial Nets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4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2" name="사각형: 둥근 모서리 1"/>
          <p:cNvSpPr/>
          <p:nvPr/>
        </p:nvSpPr>
        <p:spPr>
          <a:xfrm>
            <a:off x="6633386" y="4528369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09615" y="4863669"/>
            <a:ext cx="77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G(z)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9842" y="4788802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3209399" y="4528370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55330" y="4788802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6031" y="4863668"/>
            <a:ext cx="42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연결선 10"/>
          <p:cNvCxnSpPr>
            <a:cxnSpLocks/>
            <a:stCxn id="6" idx="1"/>
            <a:endCxn id="8" idx="3"/>
          </p:cNvCxnSpPr>
          <p:nvPr/>
        </p:nvCxnSpPr>
        <p:spPr>
          <a:xfrm flipH="1">
            <a:off x="4724029" y="5063724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14472" y="4863668"/>
            <a:ext cx="1045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D(G(z))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Generative Adversarial Nets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4867717" y="1957431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434173" y="2217864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연결선 64"/>
          <p:cNvCxnSpPr>
            <a:cxnSpLocks/>
            <a:stCxn id="66" idx="1"/>
            <a:endCxn id="63" idx="3"/>
          </p:cNvCxnSpPr>
          <p:nvPr/>
        </p:nvCxnSpPr>
        <p:spPr>
          <a:xfrm flipH="1">
            <a:off x="6382347" y="2492785"/>
            <a:ext cx="56645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948803" y="2292730"/>
            <a:ext cx="847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D(x)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829969" y="2292730"/>
            <a:ext cx="42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직선 연결선 72"/>
          <p:cNvCxnSpPr>
            <a:cxnSpLocks/>
          </p:cNvCxnSpPr>
          <p:nvPr/>
        </p:nvCxnSpPr>
        <p:spPr>
          <a:xfrm flipH="1">
            <a:off x="4301261" y="2495438"/>
            <a:ext cx="56645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cxnSpLocks/>
          </p:cNvCxnSpPr>
          <p:nvPr/>
        </p:nvCxnSpPr>
        <p:spPr>
          <a:xfrm flipH="1">
            <a:off x="6047800" y="5073902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cxnSpLocks/>
          </p:cNvCxnSpPr>
          <p:nvPr/>
        </p:nvCxnSpPr>
        <p:spPr>
          <a:xfrm flipH="1">
            <a:off x="2623813" y="5073902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cxnSpLocks/>
          </p:cNvCxnSpPr>
          <p:nvPr/>
        </p:nvCxnSpPr>
        <p:spPr>
          <a:xfrm flipH="1">
            <a:off x="8148016" y="5063722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584489" y="5874713"/>
            <a:ext cx="297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가짜 이미지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0" y="5378972"/>
            <a:ext cx="297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Random Noise</a:t>
            </a:r>
          </a:p>
        </p:txBody>
      </p:sp>
      <p:sp>
        <p:nvSpPr>
          <p:cNvPr id="80" name="자유형: 도형 79"/>
          <p:cNvSpPr/>
          <p:nvPr/>
        </p:nvSpPr>
        <p:spPr>
          <a:xfrm>
            <a:off x="2220858" y="5254659"/>
            <a:ext cx="276858" cy="305552"/>
          </a:xfrm>
          <a:custGeom>
            <a:avLst/>
            <a:gdLst>
              <a:gd name="connsiteX0" fmla="*/ 257908 w 276858"/>
              <a:gd name="connsiteY0" fmla="*/ 0 h 305552"/>
              <a:gd name="connsiteX1" fmla="*/ 250093 w 276858"/>
              <a:gd name="connsiteY1" fmla="*/ 257908 h 305552"/>
              <a:gd name="connsiteX2" fmla="*/ 0 w 276858"/>
              <a:gd name="connsiteY2" fmla="*/ 304800 h 30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58" h="305552">
                <a:moveTo>
                  <a:pt x="257908" y="0"/>
                </a:moveTo>
                <a:cubicBezTo>
                  <a:pt x="275493" y="103554"/>
                  <a:pt x="293078" y="207108"/>
                  <a:pt x="250093" y="257908"/>
                </a:cubicBezTo>
                <a:cubicBezTo>
                  <a:pt x="207108" y="308708"/>
                  <a:pt x="103554" y="306754"/>
                  <a:pt x="0" y="304800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2609312" y="2758834"/>
            <a:ext cx="127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진짜 이미지</a:t>
            </a:r>
            <a:endParaRPr lang="ko-KR" altLang="en-US" sz="1400" dirty="0">
              <a:solidFill>
                <a:srgbClr val="DA5044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161745" y="3114404"/>
            <a:ext cx="268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(Discriminator</a:t>
            </a:r>
            <a:r>
              <a:rPr lang="ko-KR" altLang="en-US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가 생각하는</a:t>
            </a:r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진짜 이미지일 확률</a:t>
            </a:r>
            <a:endParaRPr lang="en-US" altLang="ko-KR" sz="1600" dirty="0">
              <a:solidFill>
                <a:srgbClr val="DA5044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(0 ~ 1 </a:t>
            </a:r>
            <a:r>
              <a:rPr lang="ko-KR" altLang="en-US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사이의 값</a:t>
            </a:r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)</a:t>
            </a:r>
            <a:endParaRPr lang="ko-KR" altLang="en-US" sz="1400" dirty="0">
              <a:solidFill>
                <a:srgbClr val="DA5044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976365" y="3150985"/>
            <a:ext cx="287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Discriminator</a:t>
            </a:r>
            <a:endParaRPr lang="ko-KR" altLang="en-US" sz="1400" dirty="0">
              <a:solidFill>
                <a:srgbClr val="DA5044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0" name="자유형: 도형 89"/>
          <p:cNvSpPr/>
          <p:nvPr/>
        </p:nvSpPr>
        <p:spPr>
          <a:xfrm>
            <a:off x="3814096" y="2646805"/>
            <a:ext cx="276858" cy="305552"/>
          </a:xfrm>
          <a:custGeom>
            <a:avLst/>
            <a:gdLst>
              <a:gd name="connsiteX0" fmla="*/ 257908 w 276858"/>
              <a:gd name="connsiteY0" fmla="*/ 0 h 305552"/>
              <a:gd name="connsiteX1" fmla="*/ 250093 w 276858"/>
              <a:gd name="connsiteY1" fmla="*/ 257908 h 305552"/>
              <a:gd name="connsiteX2" fmla="*/ 0 w 276858"/>
              <a:gd name="connsiteY2" fmla="*/ 304800 h 30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58" h="305552">
                <a:moveTo>
                  <a:pt x="257908" y="0"/>
                </a:moveTo>
                <a:cubicBezTo>
                  <a:pt x="275493" y="103554"/>
                  <a:pt x="293078" y="207108"/>
                  <a:pt x="250093" y="257908"/>
                </a:cubicBezTo>
                <a:cubicBezTo>
                  <a:pt x="207108" y="308708"/>
                  <a:pt x="103554" y="306754"/>
                  <a:pt x="0" y="304800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자유형: 도형 90"/>
          <p:cNvSpPr/>
          <p:nvPr/>
        </p:nvSpPr>
        <p:spPr>
          <a:xfrm rot="5400000">
            <a:off x="5685160" y="3023968"/>
            <a:ext cx="276858" cy="305552"/>
          </a:xfrm>
          <a:custGeom>
            <a:avLst/>
            <a:gdLst>
              <a:gd name="connsiteX0" fmla="*/ 257908 w 276858"/>
              <a:gd name="connsiteY0" fmla="*/ 0 h 305552"/>
              <a:gd name="connsiteX1" fmla="*/ 250093 w 276858"/>
              <a:gd name="connsiteY1" fmla="*/ 257908 h 305552"/>
              <a:gd name="connsiteX2" fmla="*/ 0 w 276858"/>
              <a:gd name="connsiteY2" fmla="*/ 304800 h 30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58" h="305552">
                <a:moveTo>
                  <a:pt x="257908" y="0"/>
                </a:moveTo>
                <a:cubicBezTo>
                  <a:pt x="275493" y="103554"/>
                  <a:pt x="293078" y="207108"/>
                  <a:pt x="250093" y="257908"/>
                </a:cubicBezTo>
                <a:cubicBezTo>
                  <a:pt x="207108" y="308708"/>
                  <a:pt x="103554" y="306754"/>
                  <a:pt x="0" y="304800"/>
                </a:cubicBezTo>
              </a:path>
            </a:pathLst>
          </a:custGeom>
          <a:noFill/>
          <a:ln>
            <a:solidFill>
              <a:srgbClr val="DA5044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340885" y="3705381"/>
            <a:ext cx="2332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Generator</a:t>
            </a:r>
            <a:endParaRPr lang="ko-KR" altLang="en-US" sz="1400" dirty="0">
              <a:solidFill>
                <a:srgbClr val="DA5044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4" name="자유형: 도형 93"/>
          <p:cNvSpPr/>
          <p:nvPr/>
        </p:nvSpPr>
        <p:spPr>
          <a:xfrm rot="10984434">
            <a:off x="3983350" y="3892902"/>
            <a:ext cx="351595" cy="629884"/>
          </a:xfrm>
          <a:custGeom>
            <a:avLst/>
            <a:gdLst>
              <a:gd name="connsiteX0" fmla="*/ 257908 w 276858"/>
              <a:gd name="connsiteY0" fmla="*/ 0 h 305552"/>
              <a:gd name="connsiteX1" fmla="*/ 250093 w 276858"/>
              <a:gd name="connsiteY1" fmla="*/ 257908 h 305552"/>
              <a:gd name="connsiteX2" fmla="*/ 0 w 276858"/>
              <a:gd name="connsiteY2" fmla="*/ 304800 h 30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58" h="305552">
                <a:moveTo>
                  <a:pt x="257908" y="0"/>
                </a:moveTo>
                <a:cubicBezTo>
                  <a:pt x="275493" y="103554"/>
                  <a:pt x="293078" y="207108"/>
                  <a:pt x="250093" y="257908"/>
                </a:cubicBezTo>
                <a:cubicBezTo>
                  <a:pt x="207108" y="308708"/>
                  <a:pt x="103554" y="306754"/>
                  <a:pt x="0" y="304800"/>
                </a:cubicBezTo>
              </a:path>
            </a:pathLst>
          </a:custGeom>
          <a:noFill/>
          <a:ln w="12700"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연결선 95"/>
          <p:cNvCxnSpPr>
            <a:stCxn id="6" idx="2"/>
          </p:cNvCxnSpPr>
          <p:nvPr/>
        </p:nvCxnSpPr>
        <p:spPr>
          <a:xfrm flipH="1">
            <a:off x="5201174" y="5263779"/>
            <a:ext cx="497361" cy="610934"/>
          </a:xfrm>
          <a:prstGeom prst="line">
            <a:avLst/>
          </a:prstGeom>
          <a:ln w="12700">
            <a:solidFill>
              <a:srgbClr val="DA504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cxnSpLocks/>
            <a:stCxn id="66" idx="3"/>
          </p:cNvCxnSpPr>
          <p:nvPr/>
        </p:nvCxnSpPr>
        <p:spPr>
          <a:xfrm>
            <a:off x="7796383" y="2492785"/>
            <a:ext cx="1640572" cy="585294"/>
          </a:xfrm>
          <a:prstGeom prst="line">
            <a:avLst/>
          </a:prstGeom>
          <a:ln w="12700">
            <a:solidFill>
              <a:srgbClr val="DA504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cxnSpLocks/>
            <a:stCxn id="30" idx="0"/>
          </p:cNvCxnSpPr>
          <p:nvPr/>
        </p:nvCxnSpPr>
        <p:spPr>
          <a:xfrm flipV="1">
            <a:off x="9237029" y="3755508"/>
            <a:ext cx="326421" cy="1108160"/>
          </a:xfrm>
          <a:prstGeom prst="line">
            <a:avLst/>
          </a:prstGeom>
          <a:ln w="12700">
            <a:solidFill>
              <a:srgbClr val="DA504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721517" y="1806744"/>
            <a:ext cx="1072084" cy="8469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153005" y="4139911"/>
            <a:ext cx="985104" cy="77691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28"/>
          <p:cNvSpPr txBox="1"/>
          <p:nvPr/>
        </p:nvSpPr>
        <p:spPr>
          <a:xfrm>
            <a:off x="7014441" y="1476239"/>
            <a:ext cx="26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This value should </a:t>
            </a:r>
          </a:p>
          <a:p>
            <a:pPr algn="ctr"/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be close to 1.</a:t>
            </a:r>
            <a:endParaRPr lang="ko-KR" altLang="en-US" sz="1400" dirty="0">
              <a:solidFill>
                <a:srgbClr val="DA5044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9" name="TextBox 52"/>
          <p:cNvSpPr txBox="1"/>
          <p:nvPr/>
        </p:nvSpPr>
        <p:spPr>
          <a:xfrm>
            <a:off x="8791575" y="5419910"/>
            <a:ext cx="18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A5044"/>
                </a:solidFill>
                <a:latin typeface="+mn-ea"/>
                <a:cs typeface="Arial" panose="020B0604020202020204" pitchFamily="34" charset="0"/>
              </a:rPr>
              <a:t>This value should be close to 0.</a:t>
            </a:r>
            <a:endParaRPr lang="ko-KR" altLang="en-US" sz="1400" dirty="0">
              <a:solidFill>
                <a:srgbClr val="DA5044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1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사각형: 둥근 모서리 1"/>
          <p:cNvSpPr/>
          <p:nvPr/>
        </p:nvSpPr>
        <p:spPr>
          <a:xfrm>
            <a:off x="6759221" y="3180787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5450" y="3516087"/>
            <a:ext cx="77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G(z)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5677" y="3441220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3335234" y="3180788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81165" y="3441220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1866" y="3516086"/>
            <a:ext cx="42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연결선 10"/>
          <p:cNvCxnSpPr>
            <a:cxnSpLocks/>
            <a:stCxn id="6" idx="1"/>
            <a:endCxn id="8" idx="3"/>
          </p:cNvCxnSpPr>
          <p:nvPr/>
        </p:nvCxnSpPr>
        <p:spPr>
          <a:xfrm flipH="1">
            <a:off x="4849864" y="3716142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840307" y="3516086"/>
            <a:ext cx="1045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D(G(z))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 Objective Function</a:t>
            </a:r>
            <a:endParaRPr lang="ko-KR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4943217" y="1427167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509673" y="1687600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연결선 64"/>
          <p:cNvCxnSpPr>
            <a:cxnSpLocks/>
            <a:stCxn id="66" idx="1"/>
            <a:endCxn id="63" idx="3"/>
          </p:cNvCxnSpPr>
          <p:nvPr/>
        </p:nvCxnSpPr>
        <p:spPr>
          <a:xfrm flipH="1">
            <a:off x="6457847" y="1962521"/>
            <a:ext cx="56645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24303" y="1762466"/>
            <a:ext cx="847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D(x)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05469" y="1762466"/>
            <a:ext cx="42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직선 연결선 72"/>
          <p:cNvCxnSpPr>
            <a:cxnSpLocks/>
          </p:cNvCxnSpPr>
          <p:nvPr/>
        </p:nvCxnSpPr>
        <p:spPr>
          <a:xfrm flipH="1">
            <a:off x="4376761" y="1965174"/>
            <a:ext cx="56645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cxnSpLocks/>
          </p:cNvCxnSpPr>
          <p:nvPr/>
        </p:nvCxnSpPr>
        <p:spPr>
          <a:xfrm flipH="1">
            <a:off x="6173635" y="3726320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cxnSpLocks/>
          </p:cNvCxnSpPr>
          <p:nvPr/>
        </p:nvCxnSpPr>
        <p:spPr>
          <a:xfrm flipH="1">
            <a:off x="2749648" y="3726320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cxnSpLocks/>
          </p:cNvCxnSpPr>
          <p:nvPr/>
        </p:nvCxnSpPr>
        <p:spPr>
          <a:xfrm flipH="1">
            <a:off x="8273851" y="3716140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15" y="5404046"/>
            <a:ext cx="7658100" cy="647700"/>
          </a:xfrm>
          <a:prstGeom prst="rect">
            <a:avLst/>
          </a:prstGeom>
        </p:spPr>
      </p:pic>
      <p:sp>
        <p:nvSpPr>
          <p:cNvPr id="36" name="자유형: 도형 35"/>
          <p:cNvSpPr/>
          <p:nvPr/>
        </p:nvSpPr>
        <p:spPr>
          <a:xfrm>
            <a:off x="3426626" y="5207189"/>
            <a:ext cx="325561" cy="297786"/>
          </a:xfrm>
          <a:custGeom>
            <a:avLst/>
            <a:gdLst>
              <a:gd name="connsiteX0" fmla="*/ 28577 w 325561"/>
              <a:gd name="connsiteY0" fmla="*/ 321122 h 321122"/>
              <a:gd name="connsiteX1" fmla="*/ 28577 w 325561"/>
              <a:gd name="connsiteY1" fmla="*/ 39769 h 321122"/>
              <a:gd name="connsiteX2" fmla="*/ 325561 w 325561"/>
              <a:gd name="connsiteY2" fmla="*/ 8507 h 32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561" h="321122">
                <a:moveTo>
                  <a:pt x="28577" y="321122"/>
                </a:moveTo>
                <a:cubicBezTo>
                  <a:pt x="3828" y="206496"/>
                  <a:pt x="-20920" y="91871"/>
                  <a:pt x="28577" y="39769"/>
                </a:cubicBezTo>
                <a:cubicBezTo>
                  <a:pt x="78074" y="-12333"/>
                  <a:pt x="201817" y="-1913"/>
                  <a:pt x="325561" y="8507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684461" y="5023609"/>
            <a:ext cx="3650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ko-KR" altLang="en-US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목적 함수</a:t>
            </a:r>
            <a:r>
              <a:rPr lang="en-US" altLang="ko-KR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(Objective Function)</a:t>
            </a:r>
          </a:p>
        </p:txBody>
      </p:sp>
      <p:sp>
        <p:nvSpPr>
          <p:cNvPr id="25" name="TextBox 31"/>
          <p:cNvSpPr txBox="1"/>
          <p:nvPr/>
        </p:nvSpPr>
        <p:spPr>
          <a:xfrm>
            <a:off x="237492" y="792498"/>
            <a:ext cx="2695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Garamond" panose="02020404030301010803" pitchFamily="18" charset="0"/>
                <a:ea typeface="나눔바른고딕" pitchFamily="50" charset="-127"/>
                <a:cs typeface="Times New Roman" panose="02020603050405020304" pitchFamily="18" charset="0"/>
              </a:rPr>
              <a:t>GAN objective function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9" y="83849"/>
            <a:ext cx="12045820" cy="894956"/>
          </a:xfrm>
          <a:prstGeom prst="rect">
            <a:avLst/>
          </a:prstGeom>
        </p:spPr>
      </p:pic>
      <p:sp>
        <p:nvSpPr>
          <p:cNvPr id="28" name="TextBox 37"/>
          <p:cNvSpPr txBox="1"/>
          <p:nvPr/>
        </p:nvSpPr>
        <p:spPr>
          <a:xfrm>
            <a:off x="216526" y="208161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Objective Function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52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2" name="사각형: 둥근 모서리 1"/>
          <p:cNvSpPr/>
          <p:nvPr/>
        </p:nvSpPr>
        <p:spPr>
          <a:xfrm>
            <a:off x="6759221" y="3180787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5450" y="3516087"/>
            <a:ext cx="77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G(z)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5677" y="3441220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3335234" y="3180788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81165" y="3441220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1866" y="3516086"/>
            <a:ext cx="42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연결선 10"/>
          <p:cNvCxnSpPr>
            <a:cxnSpLocks/>
            <a:stCxn id="6" idx="1"/>
            <a:endCxn id="8" idx="3"/>
          </p:cNvCxnSpPr>
          <p:nvPr/>
        </p:nvCxnSpPr>
        <p:spPr>
          <a:xfrm flipH="1">
            <a:off x="4849864" y="3716142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840307" y="3516086"/>
            <a:ext cx="1045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D(G(z))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Training Discriminator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4943217" y="1427167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509673" y="1687600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연결선 64"/>
          <p:cNvCxnSpPr>
            <a:cxnSpLocks/>
            <a:stCxn id="66" idx="1"/>
            <a:endCxn id="63" idx="3"/>
          </p:cNvCxnSpPr>
          <p:nvPr/>
        </p:nvCxnSpPr>
        <p:spPr>
          <a:xfrm flipH="1">
            <a:off x="6457847" y="1962521"/>
            <a:ext cx="56645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24303" y="1762466"/>
            <a:ext cx="847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D(x)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05469" y="1762466"/>
            <a:ext cx="42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직선 연결선 72"/>
          <p:cNvCxnSpPr>
            <a:cxnSpLocks/>
          </p:cNvCxnSpPr>
          <p:nvPr/>
        </p:nvCxnSpPr>
        <p:spPr>
          <a:xfrm flipH="1">
            <a:off x="4376761" y="1965174"/>
            <a:ext cx="56645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cxnSpLocks/>
          </p:cNvCxnSpPr>
          <p:nvPr/>
        </p:nvCxnSpPr>
        <p:spPr>
          <a:xfrm flipH="1">
            <a:off x="6173635" y="3726320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cxnSpLocks/>
          </p:cNvCxnSpPr>
          <p:nvPr/>
        </p:nvCxnSpPr>
        <p:spPr>
          <a:xfrm flipH="1">
            <a:off x="2749648" y="3726320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cxnSpLocks/>
          </p:cNvCxnSpPr>
          <p:nvPr/>
        </p:nvCxnSpPr>
        <p:spPr>
          <a:xfrm flipH="1">
            <a:off x="8273851" y="3716140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15" y="5404046"/>
            <a:ext cx="7658100" cy="647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81327" y="5978673"/>
            <a:ext cx="27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D(x)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 때 최대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진짜를 진짜로 판별했을 때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자유형: 도형 23"/>
          <p:cNvSpPr/>
          <p:nvPr/>
        </p:nvSpPr>
        <p:spPr>
          <a:xfrm>
            <a:off x="8847662" y="5887064"/>
            <a:ext cx="314083" cy="253565"/>
          </a:xfrm>
          <a:custGeom>
            <a:avLst/>
            <a:gdLst>
              <a:gd name="connsiteX0" fmla="*/ 17098 w 314083"/>
              <a:gd name="connsiteY0" fmla="*/ 0 h 253565"/>
              <a:gd name="connsiteX1" fmla="*/ 32729 w 314083"/>
              <a:gd name="connsiteY1" fmla="*/ 218830 h 253565"/>
              <a:gd name="connsiteX2" fmla="*/ 314083 w 314083"/>
              <a:gd name="connsiteY2" fmla="*/ 250092 h 25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083" h="253565">
                <a:moveTo>
                  <a:pt x="17098" y="0"/>
                </a:moveTo>
                <a:cubicBezTo>
                  <a:pt x="165" y="88574"/>
                  <a:pt x="-16768" y="177148"/>
                  <a:pt x="32729" y="218830"/>
                </a:cubicBezTo>
                <a:cubicBezTo>
                  <a:pt x="82226" y="260512"/>
                  <a:pt x="198154" y="255302"/>
                  <a:pt x="314083" y="250092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595784" y="5999591"/>
            <a:ext cx="297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D(G(z))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 때 최대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가짜를 가짜로 판별했을 때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6" name="자유형: 도형 25"/>
          <p:cNvSpPr/>
          <p:nvPr/>
        </p:nvSpPr>
        <p:spPr>
          <a:xfrm>
            <a:off x="2411218" y="5997649"/>
            <a:ext cx="276858" cy="231213"/>
          </a:xfrm>
          <a:custGeom>
            <a:avLst/>
            <a:gdLst>
              <a:gd name="connsiteX0" fmla="*/ 257908 w 276858"/>
              <a:gd name="connsiteY0" fmla="*/ 0 h 305552"/>
              <a:gd name="connsiteX1" fmla="*/ 250093 w 276858"/>
              <a:gd name="connsiteY1" fmla="*/ 257908 h 305552"/>
              <a:gd name="connsiteX2" fmla="*/ 0 w 276858"/>
              <a:gd name="connsiteY2" fmla="*/ 304800 h 30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58" h="305552">
                <a:moveTo>
                  <a:pt x="257908" y="0"/>
                </a:moveTo>
                <a:cubicBezTo>
                  <a:pt x="275493" y="103554"/>
                  <a:pt x="293078" y="207108"/>
                  <a:pt x="250093" y="257908"/>
                </a:cubicBezTo>
                <a:cubicBezTo>
                  <a:pt x="207108" y="308708"/>
                  <a:pt x="103554" y="306754"/>
                  <a:pt x="0" y="304800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/>
          <p:cNvSpPr/>
          <p:nvPr/>
        </p:nvSpPr>
        <p:spPr>
          <a:xfrm>
            <a:off x="5644654" y="5882286"/>
            <a:ext cx="276858" cy="231213"/>
          </a:xfrm>
          <a:custGeom>
            <a:avLst/>
            <a:gdLst>
              <a:gd name="connsiteX0" fmla="*/ 257908 w 276858"/>
              <a:gd name="connsiteY0" fmla="*/ 0 h 305552"/>
              <a:gd name="connsiteX1" fmla="*/ 250093 w 276858"/>
              <a:gd name="connsiteY1" fmla="*/ 257908 h 305552"/>
              <a:gd name="connsiteX2" fmla="*/ 0 w 276858"/>
              <a:gd name="connsiteY2" fmla="*/ 304800 h 30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58" h="305552">
                <a:moveTo>
                  <a:pt x="257908" y="0"/>
                </a:moveTo>
                <a:cubicBezTo>
                  <a:pt x="275493" y="103554"/>
                  <a:pt x="293078" y="207108"/>
                  <a:pt x="250093" y="257908"/>
                </a:cubicBezTo>
                <a:cubicBezTo>
                  <a:pt x="207108" y="308708"/>
                  <a:pt x="103554" y="306754"/>
                  <a:pt x="0" y="304800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/>
          <p:cNvSpPr/>
          <p:nvPr/>
        </p:nvSpPr>
        <p:spPr>
          <a:xfrm>
            <a:off x="4419853" y="5364062"/>
            <a:ext cx="304176" cy="300355"/>
          </a:xfrm>
          <a:custGeom>
            <a:avLst/>
            <a:gdLst>
              <a:gd name="connsiteX0" fmla="*/ 296985 w 304176"/>
              <a:gd name="connsiteY0" fmla="*/ 300355 h 300355"/>
              <a:gd name="connsiteX1" fmla="*/ 265723 w 304176"/>
              <a:gd name="connsiteY1" fmla="*/ 34632 h 300355"/>
              <a:gd name="connsiteX2" fmla="*/ 0 w 304176"/>
              <a:gd name="connsiteY2" fmla="*/ 11186 h 30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176" h="300355">
                <a:moveTo>
                  <a:pt x="296985" y="300355"/>
                </a:moveTo>
                <a:cubicBezTo>
                  <a:pt x="306102" y="191591"/>
                  <a:pt x="315220" y="82827"/>
                  <a:pt x="265723" y="34632"/>
                </a:cubicBezTo>
                <a:cubicBezTo>
                  <a:pt x="216226" y="-13563"/>
                  <a:pt x="108113" y="-1189"/>
                  <a:pt x="0" y="11186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/>
          <p:cNvSpPr/>
          <p:nvPr/>
        </p:nvSpPr>
        <p:spPr>
          <a:xfrm>
            <a:off x="6995879" y="5395946"/>
            <a:ext cx="325561" cy="297786"/>
          </a:xfrm>
          <a:custGeom>
            <a:avLst/>
            <a:gdLst>
              <a:gd name="connsiteX0" fmla="*/ 28577 w 325561"/>
              <a:gd name="connsiteY0" fmla="*/ 321122 h 321122"/>
              <a:gd name="connsiteX1" fmla="*/ 28577 w 325561"/>
              <a:gd name="connsiteY1" fmla="*/ 39769 h 321122"/>
              <a:gd name="connsiteX2" fmla="*/ 325561 w 325561"/>
              <a:gd name="connsiteY2" fmla="*/ 8507 h 32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561" h="321122">
                <a:moveTo>
                  <a:pt x="28577" y="321122"/>
                </a:moveTo>
                <a:cubicBezTo>
                  <a:pt x="3828" y="206496"/>
                  <a:pt x="-20920" y="91871"/>
                  <a:pt x="28577" y="39769"/>
                </a:cubicBezTo>
                <a:cubicBezTo>
                  <a:pt x="78074" y="-12333"/>
                  <a:pt x="201817" y="-1913"/>
                  <a:pt x="325561" y="8507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020510" y="5229694"/>
            <a:ext cx="240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실제 데이터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추출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79037" y="5255092"/>
            <a:ext cx="198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Noise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추출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9981" y="5992255"/>
            <a:ext cx="2421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V(D, G)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최대화 해야 한다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직선 연결선 35"/>
          <p:cNvCxnSpPr>
            <a:cxnSpLocks/>
          </p:cNvCxnSpPr>
          <p:nvPr/>
        </p:nvCxnSpPr>
        <p:spPr>
          <a:xfrm flipH="1" flipV="1">
            <a:off x="8363824" y="4287751"/>
            <a:ext cx="362402" cy="272344"/>
          </a:xfrm>
          <a:prstGeom prst="line">
            <a:avLst/>
          </a:prstGeom>
          <a:ln w="12700">
            <a:solidFill>
              <a:srgbClr val="DA504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cxnSpLocks/>
            <a:stCxn id="45" idx="1"/>
          </p:cNvCxnSpPr>
          <p:nvPr/>
        </p:nvCxnSpPr>
        <p:spPr>
          <a:xfrm flipH="1" flipV="1">
            <a:off x="6525356" y="2522505"/>
            <a:ext cx="362402" cy="251806"/>
          </a:xfrm>
          <a:prstGeom prst="line">
            <a:avLst/>
          </a:prstGeom>
          <a:ln w="12700">
            <a:solidFill>
              <a:srgbClr val="DA504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/>
          <p:cNvSpPr/>
          <p:nvPr/>
        </p:nvSpPr>
        <p:spPr>
          <a:xfrm>
            <a:off x="4849864" y="1346481"/>
            <a:ext cx="1675492" cy="1228704"/>
          </a:xfrm>
          <a:prstGeom prst="roundRect">
            <a:avLst/>
          </a:prstGeom>
          <a:noFill/>
          <a:ln>
            <a:solidFill>
              <a:srgbClr val="DA50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/>
          <p:cNvSpPr/>
          <p:nvPr/>
        </p:nvSpPr>
        <p:spPr>
          <a:xfrm>
            <a:off x="6678790" y="3101788"/>
            <a:ext cx="1675492" cy="1228704"/>
          </a:xfrm>
          <a:prstGeom prst="roundRect">
            <a:avLst/>
          </a:prstGeom>
          <a:noFill/>
          <a:ln>
            <a:solidFill>
              <a:srgbClr val="DA50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595784" y="4447879"/>
            <a:ext cx="3227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‘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가짜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가짜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판별해야 한다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87758" y="2620422"/>
            <a:ext cx="2997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진짜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진짜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판별해야 한다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8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8738979" y="5960175"/>
            <a:ext cx="297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D(G(z)) = 1 </a:t>
            </a:r>
            <a:r>
              <a:rPr lang="ko-KR" altLang="en-US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 때 최소</a:t>
            </a:r>
            <a:endParaRPr lang="en-US" altLang="ko-KR" sz="16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2" name="사각형: 둥근 모서리 1"/>
          <p:cNvSpPr/>
          <p:nvPr/>
        </p:nvSpPr>
        <p:spPr>
          <a:xfrm>
            <a:off x="6759221" y="3180787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35450" y="3516087"/>
            <a:ext cx="77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G(z)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5677" y="3441220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3335234" y="3180788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81165" y="3441220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1866" y="3516086"/>
            <a:ext cx="42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직선 연결선 10"/>
          <p:cNvCxnSpPr>
            <a:cxnSpLocks/>
            <a:stCxn id="6" idx="1"/>
            <a:endCxn id="8" idx="3"/>
          </p:cNvCxnSpPr>
          <p:nvPr/>
        </p:nvCxnSpPr>
        <p:spPr>
          <a:xfrm flipH="1">
            <a:off x="4849864" y="3716142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840307" y="3516086"/>
            <a:ext cx="1045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D(G(z))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Training Generator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4943217" y="1427167"/>
            <a:ext cx="1514630" cy="10707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509673" y="1687600"/>
            <a:ext cx="42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ko-KR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연결선 64"/>
          <p:cNvCxnSpPr>
            <a:cxnSpLocks/>
            <a:stCxn id="66" idx="1"/>
            <a:endCxn id="63" idx="3"/>
          </p:cNvCxnSpPr>
          <p:nvPr/>
        </p:nvCxnSpPr>
        <p:spPr>
          <a:xfrm flipH="1">
            <a:off x="6457847" y="1962521"/>
            <a:ext cx="56645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24303" y="1762466"/>
            <a:ext cx="847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D(x)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05469" y="1762466"/>
            <a:ext cx="42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직선 연결선 72"/>
          <p:cNvCxnSpPr>
            <a:cxnSpLocks/>
          </p:cNvCxnSpPr>
          <p:nvPr/>
        </p:nvCxnSpPr>
        <p:spPr>
          <a:xfrm flipH="1">
            <a:off x="4376761" y="1965174"/>
            <a:ext cx="56645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cxnSpLocks/>
          </p:cNvCxnSpPr>
          <p:nvPr/>
        </p:nvCxnSpPr>
        <p:spPr>
          <a:xfrm flipH="1">
            <a:off x="6173635" y="3726320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cxnSpLocks/>
          </p:cNvCxnSpPr>
          <p:nvPr/>
        </p:nvCxnSpPr>
        <p:spPr>
          <a:xfrm flipH="1">
            <a:off x="2749648" y="3726320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cxnSpLocks/>
          </p:cNvCxnSpPr>
          <p:nvPr/>
        </p:nvCxnSpPr>
        <p:spPr>
          <a:xfrm flipH="1">
            <a:off x="8273851" y="3716140"/>
            <a:ext cx="585586" cy="0"/>
          </a:xfrm>
          <a:prstGeom prst="line">
            <a:avLst/>
          </a:prstGeom>
          <a:ln w="1905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15" y="5404046"/>
            <a:ext cx="7658100" cy="647700"/>
          </a:xfrm>
          <a:prstGeom prst="rect">
            <a:avLst/>
          </a:prstGeom>
        </p:spPr>
      </p:pic>
      <p:sp>
        <p:nvSpPr>
          <p:cNvPr id="23" name="자유형: 도형 22"/>
          <p:cNvSpPr/>
          <p:nvPr/>
        </p:nvSpPr>
        <p:spPr>
          <a:xfrm>
            <a:off x="8847662" y="5887064"/>
            <a:ext cx="314083" cy="253565"/>
          </a:xfrm>
          <a:custGeom>
            <a:avLst/>
            <a:gdLst>
              <a:gd name="connsiteX0" fmla="*/ 17098 w 314083"/>
              <a:gd name="connsiteY0" fmla="*/ 0 h 253565"/>
              <a:gd name="connsiteX1" fmla="*/ 32729 w 314083"/>
              <a:gd name="connsiteY1" fmla="*/ 218830 h 253565"/>
              <a:gd name="connsiteX2" fmla="*/ 314083 w 314083"/>
              <a:gd name="connsiteY2" fmla="*/ 250092 h 25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083" h="253565">
                <a:moveTo>
                  <a:pt x="17098" y="0"/>
                </a:moveTo>
                <a:cubicBezTo>
                  <a:pt x="165" y="88574"/>
                  <a:pt x="-16768" y="177148"/>
                  <a:pt x="32729" y="218830"/>
                </a:cubicBezTo>
                <a:cubicBezTo>
                  <a:pt x="82226" y="260512"/>
                  <a:pt x="198154" y="255302"/>
                  <a:pt x="314083" y="250092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/>
          <p:cNvSpPr/>
          <p:nvPr/>
        </p:nvSpPr>
        <p:spPr>
          <a:xfrm>
            <a:off x="1980732" y="6013846"/>
            <a:ext cx="276858" cy="231213"/>
          </a:xfrm>
          <a:custGeom>
            <a:avLst/>
            <a:gdLst>
              <a:gd name="connsiteX0" fmla="*/ 257908 w 276858"/>
              <a:gd name="connsiteY0" fmla="*/ 0 h 305552"/>
              <a:gd name="connsiteX1" fmla="*/ 250093 w 276858"/>
              <a:gd name="connsiteY1" fmla="*/ 257908 h 305552"/>
              <a:gd name="connsiteX2" fmla="*/ 0 w 276858"/>
              <a:gd name="connsiteY2" fmla="*/ 304800 h 30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858" h="305552">
                <a:moveTo>
                  <a:pt x="257908" y="0"/>
                </a:moveTo>
                <a:cubicBezTo>
                  <a:pt x="275493" y="103554"/>
                  <a:pt x="293078" y="207108"/>
                  <a:pt x="250093" y="257908"/>
                </a:cubicBezTo>
                <a:cubicBezTo>
                  <a:pt x="207108" y="308708"/>
                  <a:pt x="103554" y="306754"/>
                  <a:pt x="0" y="304800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4134482" y="5544839"/>
            <a:ext cx="2180349" cy="382072"/>
          </a:xfrm>
          <a:prstGeom prst="line">
            <a:avLst/>
          </a:prstGeom>
          <a:ln w="12700">
            <a:solidFill>
              <a:srgbClr val="DA5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4134482" y="5544839"/>
            <a:ext cx="2180349" cy="356766"/>
          </a:xfrm>
          <a:prstGeom prst="line">
            <a:avLst/>
          </a:prstGeom>
          <a:ln w="12700">
            <a:solidFill>
              <a:srgbClr val="DA5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: 도형 27"/>
          <p:cNvSpPr/>
          <p:nvPr/>
        </p:nvSpPr>
        <p:spPr>
          <a:xfrm>
            <a:off x="4333884" y="5324265"/>
            <a:ext cx="304176" cy="300355"/>
          </a:xfrm>
          <a:custGeom>
            <a:avLst/>
            <a:gdLst>
              <a:gd name="connsiteX0" fmla="*/ 296985 w 304176"/>
              <a:gd name="connsiteY0" fmla="*/ 300355 h 300355"/>
              <a:gd name="connsiteX1" fmla="*/ 265723 w 304176"/>
              <a:gd name="connsiteY1" fmla="*/ 34632 h 300355"/>
              <a:gd name="connsiteX2" fmla="*/ 0 w 304176"/>
              <a:gd name="connsiteY2" fmla="*/ 11186 h 30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176" h="300355">
                <a:moveTo>
                  <a:pt x="296985" y="300355"/>
                </a:moveTo>
                <a:cubicBezTo>
                  <a:pt x="306102" y="191591"/>
                  <a:pt x="315220" y="82827"/>
                  <a:pt x="265723" y="34632"/>
                </a:cubicBezTo>
                <a:cubicBezTo>
                  <a:pt x="216226" y="-13563"/>
                  <a:pt x="108113" y="-1189"/>
                  <a:pt x="0" y="11186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83253" y="5175267"/>
            <a:ext cx="3354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이 부분과 독립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(independent)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066871"/>
            <a:ext cx="201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V(D, G)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최소화 해야 한다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 flipV="1">
            <a:off x="2961314" y="4330492"/>
            <a:ext cx="287918" cy="259798"/>
          </a:xfrm>
          <a:prstGeom prst="line">
            <a:avLst/>
          </a:prstGeom>
          <a:ln w="12700">
            <a:solidFill>
              <a:srgbClr val="DA504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/>
          <p:cNvSpPr/>
          <p:nvPr/>
        </p:nvSpPr>
        <p:spPr>
          <a:xfrm>
            <a:off x="3270040" y="3101788"/>
            <a:ext cx="1654684" cy="1228704"/>
          </a:xfrm>
          <a:prstGeom prst="roundRect">
            <a:avLst/>
          </a:prstGeom>
          <a:noFill/>
          <a:ln>
            <a:solidFill>
              <a:srgbClr val="DA50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948563" y="4582610"/>
            <a:ext cx="186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</a:t>
            </a:r>
            <a:r>
              <a:rPr lang="en-US" altLang="ko-KR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ko-KR" altLang="en-US" sz="14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속여야 한다</a:t>
            </a:r>
            <a:endParaRPr lang="en-US" altLang="ko-KR" sz="14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2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Probability Distribution in GAN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                        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blipFill>
                <a:blip r:embed="rId4"/>
                <a:stretch>
                  <a:fillRect l="-3846" r="-28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자유형: 도형 14"/>
          <p:cNvSpPr/>
          <p:nvPr/>
        </p:nvSpPr>
        <p:spPr>
          <a:xfrm>
            <a:off x="3617126" y="1593298"/>
            <a:ext cx="325561" cy="297786"/>
          </a:xfrm>
          <a:custGeom>
            <a:avLst/>
            <a:gdLst>
              <a:gd name="connsiteX0" fmla="*/ 28577 w 325561"/>
              <a:gd name="connsiteY0" fmla="*/ 321122 h 321122"/>
              <a:gd name="connsiteX1" fmla="*/ 28577 w 325561"/>
              <a:gd name="connsiteY1" fmla="*/ 39769 h 321122"/>
              <a:gd name="connsiteX2" fmla="*/ 325561 w 325561"/>
              <a:gd name="connsiteY2" fmla="*/ 8507 h 32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561" h="321122">
                <a:moveTo>
                  <a:pt x="28577" y="321122"/>
                </a:moveTo>
                <a:cubicBezTo>
                  <a:pt x="3828" y="206496"/>
                  <a:pt x="-20920" y="91871"/>
                  <a:pt x="28577" y="39769"/>
                </a:cubicBezTo>
                <a:cubicBezTo>
                  <a:pt x="78074" y="-12333"/>
                  <a:pt x="201817" y="-1913"/>
                  <a:pt x="325561" y="8507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77122" y="1409718"/>
            <a:ext cx="382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ko-KR" altLang="en-US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</a:t>
            </a:r>
            <a:r>
              <a:rPr lang="en-US" altLang="ko-KR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목적 함수</a:t>
            </a:r>
            <a:r>
              <a:rPr lang="en-US" altLang="ko-KR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(Objective Function)</a:t>
            </a:r>
          </a:p>
        </p:txBody>
      </p:sp>
    </p:spTree>
    <p:extLst>
      <p:ext uri="{BB962C8B-B14F-4D97-AF65-F5344CB8AC3E}">
        <p14:creationId xmlns:p14="http://schemas.microsoft.com/office/powerpoint/2010/main" val="39767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Probability Distribution in GAN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5" name="자유형: 도형 14"/>
          <p:cNvSpPr/>
          <p:nvPr/>
        </p:nvSpPr>
        <p:spPr>
          <a:xfrm>
            <a:off x="5069615" y="1712434"/>
            <a:ext cx="325561" cy="297786"/>
          </a:xfrm>
          <a:custGeom>
            <a:avLst/>
            <a:gdLst>
              <a:gd name="connsiteX0" fmla="*/ 28577 w 325561"/>
              <a:gd name="connsiteY0" fmla="*/ 321122 h 321122"/>
              <a:gd name="connsiteX1" fmla="*/ 28577 w 325561"/>
              <a:gd name="connsiteY1" fmla="*/ 39769 h 321122"/>
              <a:gd name="connsiteX2" fmla="*/ 325561 w 325561"/>
              <a:gd name="connsiteY2" fmla="*/ 8507 h 32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561" h="321122">
                <a:moveTo>
                  <a:pt x="28577" y="321122"/>
                </a:moveTo>
                <a:cubicBezTo>
                  <a:pt x="3828" y="206496"/>
                  <a:pt x="-20920" y="91871"/>
                  <a:pt x="28577" y="39769"/>
                </a:cubicBezTo>
                <a:cubicBezTo>
                  <a:pt x="78074" y="-12333"/>
                  <a:pt x="201817" y="-1913"/>
                  <a:pt x="325561" y="8507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146911" y="1522773"/>
            <a:ext cx="527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이게 구체적으로 어떤 의미일까</a:t>
            </a:r>
            <a:r>
              <a:rPr lang="en-US" altLang="ko-KR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 X</a:t>
            </a:r>
            <a:r>
              <a:rPr lang="ko-KR" altLang="en-US" sz="1600" dirty="0">
                <a:solidFill>
                  <a:srgbClr val="DA50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실제 이미지</a:t>
            </a:r>
            <a:endParaRPr lang="en-US" altLang="ko-KR" sz="1600" dirty="0">
              <a:solidFill>
                <a:srgbClr val="DA504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                        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blipFill>
                <a:blip r:embed="rId4"/>
                <a:stretch>
                  <a:fillRect l="-3846" r="-28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36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61745" y="6356350"/>
            <a:ext cx="2743200" cy="365125"/>
          </a:xfrm>
        </p:spPr>
        <p:txBody>
          <a:bodyPr/>
          <a:lstStyle/>
          <a:p>
            <a:fld id="{7A46131F-89BE-4ED4-8BFF-EA714A6AAE98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97598"/>
            <a:ext cx="12045820" cy="894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92" y="221910"/>
            <a:ext cx="715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Probability Distribution in GAN</a:t>
            </a:r>
            <a:endParaRPr lang="ko-KR" altLang="en-US" sz="36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17" y="3397046"/>
            <a:ext cx="4856076" cy="3017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96240" y="2676111"/>
                <a:ext cx="1150870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는 학습 데이터에 있는 실제 이미지를 의미한다</a:t>
                </a:r>
                <a:r>
                  <a:rPr lang="en-US" altLang="ko-KR" sz="1600" dirty="0"/>
                  <a:t>.</a:t>
                </a:r>
              </a:p>
              <a:p>
                <a:pPr algn="ctr"/>
                <a:r>
                  <a:rPr lang="ko-KR" altLang="en-US" sz="1600" dirty="0"/>
                  <a:t>이미지는 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예를 들어</a:t>
                </a:r>
                <a:r>
                  <a:rPr lang="en-US" altLang="ko-KR" sz="1600" dirty="0"/>
                  <a:t>) 64x64x3</a:t>
                </a:r>
                <a:r>
                  <a:rPr lang="ko-KR" altLang="en-US" sz="1600" dirty="0"/>
                  <a:t>의 고차원 벡터로 표현될 수 있다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" y="2676111"/>
                <a:ext cx="11508705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(1 −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                                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2" y="1903298"/>
                <a:ext cx="11568883" cy="857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29" y="2116401"/>
                <a:ext cx="635109" cy="215444"/>
              </a:xfrm>
              <a:prstGeom prst="rect">
                <a:avLst/>
              </a:prstGeom>
              <a:blipFill>
                <a:blip r:embed="rId6"/>
                <a:stretch>
                  <a:fillRect l="-3846" r="-2885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자유형: 도형 6"/>
          <p:cNvSpPr/>
          <p:nvPr/>
        </p:nvSpPr>
        <p:spPr>
          <a:xfrm>
            <a:off x="4032738" y="2219569"/>
            <a:ext cx="828431" cy="540823"/>
          </a:xfrm>
          <a:custGeom>
            <a:avLst/>
            <a:gdLst>
              <a:gd name="connsiteX0" fmla="*/ 617415 w 617415"/>
              <a:gd name="connsiteY0" fmla="*/ 0 h 445477"/>
              <a:gd name="connsiteX1" fmla="*/ 429846 w 617415"/>
              <a:gd name="connsiteY1" fmla="*/ 226646 h 445477"/>
              <a:gd name="connsiteX2" fmla="*/ 101600 w 617415"/>
              <a:gd name="connsiteY2" fmla="*/ 281354 h 445477"/>
              <a:gd name="connsiteX3" fmla="*/ 0 w 617415"/>
              <a:gd name="connsiteY3" fmla="*/ 445477 h 44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415" h="445477">
                <a:moveTo>
                  <a:pt x="617415" y="0"/>
                </a:moveTo>
                <a:cubicBezTo>
                  <a:pt x="566615" y="89877"/>
                  <a:pt x="515815" y="179754"/>
                  <a:pt x="429846" y="226646"/>
                </a:cubicBezTo>
                <a:cubicBezTo>
                  <a:pt x="343877" y="273538"/>
                  <a:pt x="173241" y="244882"/>
                  <a:pt x="101600" y="281354"/>
                </a:cubicBezTo>
                <a:cubicBezTo>
                  <a:pt x="29959" y="317826"/>
                  <a:pt x="18236" y="415518"/>
                  <a:pt x="0" y="445477"/>
                </a:cubicBezTo>
              </a:path>
            </a:pathLst>
          </a:custGeom>
          <a:noFill/>
          <a:ln>
            <a:solidFill>
              <a:srgbClr val="DA5044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69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5994</TotalTime>
  <Words>727</Words>
  <Application>Microsoft Office PowerPoint</Application>
  <PresentationFormat>와이드스크린</PresentationFormat>
  <Paragraphs>188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나눔바른고딕</vt:lpstr>
      <vt:lpstr>맑은 고딕</vt:lpstr>
      <vt:lpstr>Arial</vt:lpstr>
      <vt:lpstr>Cambria Math</vt:lpstr>
      <vt:lpstr>Garamond</vt:lpstr>
      <vt:lpstr>Gill Sans MT</vt:lpstr>
      <vt:lpstr>Mangal</vt:lpstr>
      <vt:lpstr>MV Boli</vt:lpstr>
      <vt:lpstr>Times New Roman</vt:lpstr>
      <vt:lpstr>Wingdings</vt:lpstr>
      <vt:lpstr>Office 테마</vt:lpstr>
      <vt:lpstr>Lecture Generative Adversarial Nets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 and  Backpropagation</dc:title>
  <dc:creator>yunjey</dc:creator>
  <cp:lastModifiedBy> </cp:lastModifiedBy>
  <cp:revision>308</cp:revision>
  <dcterms:created xsi:type="dcterms:W3CDTF">2017-03-12T08:30:40Z</dcterms:created>
  <dcterms:modified xsi:type="dcterms:W3CDTF">2018-08-22T14:14:29Z</dcterms:modified>
</cp:coreProperties>
</file>